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065C0-1AE7-4A87-9614-A65BC3F1823A}" type="datetimeFigureOut">
              <a:rPr lang="en-GB" smtClean="0"/>
              <a:pPr/>
              <a:t>22/08/2014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FE531-3BD4-4824-8488-C3630432CC1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ottinghamcity.gov.uk/media/image/7/8/bus-stop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08" y="32388"/>
            <a:ext cx="6660232" cy="682561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sz="6000" b="1" dirty="0" smtClean="0"/>
              <a:t>Division</a:t>
            </a:r>
            <a:r>
              <a:rPr lang="en-GB" b="1" dirty="0" smtClean="0"/>
              <a:t>- the bus stop method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webyfl.com/ProductImages/paper/ATD_school_black_board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bg1"/>
                </a:solidFill>
                <a:latin typeface="Century Gothic" pitchFamily="34" charset="0"/>
              </a:rPr>
              <a:t>Warm up questions</a:t>
            </a:r>
            <a:endParaRPr lang="en-GB" sz="6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 numCol="3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30÷3=</a:t>
            </a:r>
            <a:endParaRPr lang="en-GB" sz="24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25÷5=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42÷6=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18÷3=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24÷6=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15÷3=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28÷7=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49÷7=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36÷6=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16÷4=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24÷8=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21÷3=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14÷2=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12÷4=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36÷12=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56÷7=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81÷9=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72÷6=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90÷10=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40÷8=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48÷4=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63÷7=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32÷8=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20÷4=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60÷5=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64÷8=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108÷9=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144÷12=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121÷11=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110÷10=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03040" y="1584800"/>
            <a:ext cx="8229600" cy="4493095"/>
          </a:xfrm>
          <a:prstGeom prst="rect">
            <a:avLst/>
          </a:prstGeom>
        </p:spPr>
        <p:txBody>
          <a:bodyPr vert="horz" lIns="91440" tIns="45720" rIns="91440" bIns="45720" numCol="3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10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7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4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4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6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3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7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3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9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9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12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9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5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8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12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b="1" dirty="0" smtClean="0">
                <a:solidFill>
                  <a:srgbClr val="FFFF00"/>
                </a:solidFill>
              </a:rPr>
              <a:t>11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www.webyfl.com/ProductImages/paper/ATD_school_black_board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8"/>
          </a:xfrm>
          <a:prstGeom prst="rect">
            <a:avLst/>
          </a:prstGeom>
          <a:noFill/>
        </p:spPr>
      </p:pic>
      <p:sp>
        <p:nvSpPr>
          <p:cNvPr id="27" name="Cloud 26"/>
          <p:cNvSpPr/>
          <p:nvPr/>
        </p:nvSpPr>
        <p:spPr>
          <a:xfrm>
            <a:off x="467544" y="4941168"/>
            <a:ext cx="7488832" cy="1916832"/>
          </a:xfrm>
          <a:prstGeom prst="cloud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11500" b="1" dirty="0" smtClean="0">
                <a:solidFill>
                  <a:schemeClr val="bg1"/>
                </a:solidFill>
              </a:rPr>
              <a:t>159 ÷ 3</a:t>
            </a:r>
            <a:endParaRPr lang="en-GB" sz="115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95736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1880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64088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275856" y="3356992"/>
            <a:ext cx="0" cy="14401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275856" y="3329282"/>
            <a:ext cx="2952328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3347864" y="2204864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211960" y="3501008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292080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084168" y="260648"/>
            <a:ext cx="2555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=53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355976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187624" y="5166320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1</a:t>
            </a:r>
            <a:r>
              <a:rPr lang="en-GB" sz="4800" b="1" dirty="0" smtClean="0">
                <a:latin typeface="Century Gothic" pitchFamily="34" charset="0"/>
              </a:rPr>
              <a:t>÷3=0 remainder 1</a:t>
            </a: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187624" y="5166320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15</a:t>
            </a:r>
            <a:r>
              <a:rPr lang="en-GB" sz="4800" b="1" dirty="0" smtClean="0">
                <a:latin typeface="Century Gothic" pitchFamily="34" charset="0"/>
              </a:rPr>
              <a:t>÷3=5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259632" y="5166320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9</a:t>
            </a:r>
            <a:r>
              <a:rPr lang="en-GB" sz="4800" b="1" dirty="0" smtClean="0">
                <a:latin typeface="Century Gothic" pitchFamily="34" charset="0"/>
              </a:rPr>
              <a:t>÷3=3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4" grpId="0"/>
      <p:bldP spid="4" grpId="1"/>
      <p:bldP spid="5" grpId="0"/>
      <p:bldP spid="5" grpId="1"/>
      <p:bldP spid="6" grpId="0"/>
      <p:bldP spid="6" grpId="1"/>
      <p:bldP spid="6" grpId="2"/>
      <p:bldP spid="7" grpId="0"/>
      <p:bldP spid="7" grpId="1"/>
      <p:bldP spid="19" grpId="0"/>
      <p:bldP spid="20" grpId="0"/>
      <p:bldP spid="20" grpId="1"/>
      <p:bldP spid="20" grpId="2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www.webyfl.com/ProductImages/paper/ATD_school_black_board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8"/>
          </a:xfrm>
          <a:prstGeom prst="rect">
            <a:avLst/>
          </a:prstGeom>
          <a:noFill/>
        </p:spPr>
      </p:pic>
      <p:sp>
        <p:nvSpPr>
          <p:cNvPr id="27" name="Cloud 26"/>
          <p:cNvSpPr/>
          <p:nvPr/>
        </p:nvSpPr>
        <p:spPr>
          <a:xfrm>
            <a:off x="899592" y="4725144"/>
            <a:ext cx="7488832" cy="1916832"/>
          </a:xfrm>
          <a:prstGeom prst="cloud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11500" b="1" dirty="0" smtClean="0">
                <a:solidFill>
                  <a:schemeClr val="bg1"/>
                </a:solidFill>
              </a:rPr>
              <a:t>285 ÷ 5</a:t>
            </a:r>
            <a:endParaRPr lang="en-GB" sz="115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95736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1880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64088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275856" y="3356992"/>
            <a:ext cx="0" cy="14401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275856" y="3329282"/>
            <a:ext cx="2952328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3347864" y="2204864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211960" y="3501008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292080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084168" y="260648"/>
            <a:ext cx="2555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=57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355976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403648" y="5085184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800" b="1" dirty="0" smtClean="0">
                <a:latin typeface="Century Gothic" pitchFamily="34" charset="0"/>
                <a:ea typeface="+mj-ea"/>
                <a:cs typeface="+mj-cs"/>
              </a:rPr>
              <a:t>2</a:t>
            </a:r>
            <a:r>
              <a:rPr lang="en-GB" sz="4800" b="1" dirty="0" smtClean="0">
                <a:latin typeface="Century Gothic" pitchFamily="34" charset="0"/>
              </a:rPr>
              <a:t>÷5=0 r 2</a:t>
            </a: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547664" y="5094312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28</a:t>
            </a:r>
            <a:r>
              <a:rPr lang="en-GB" sz="4800" b="1" dirty="0" smtClean="0">
                <a:latin typeface="Century Gothic" pitchFamily="34" charset="0"/>
              </a:rPr>
              <a:t>÷5=5 r 3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475656" y="5085184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35</a:t>
            </a:r>
            <a:r>
              <a:rPr lang="en-GB" sz="4800" b="1" dirty="0" smtClean="0">
                <a:latin typeface="Century Gothic" pitchFamily="34" charset="0"/>
              </a:rPr>
              <a:t>÷5=7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5148064" y="3429000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4" grpId="0"/>
      <p:bldP spid="4" grpId="1"/>
      <p:bldP spid="5" grpId="0"/>
      <p:bldP spid="5" grpId="1"/>
      <p:bldP spid="6" grpId="0"/>
      <p:bldP spid="6" grpId="1"/>
      <p:bldP spid="6" grpId="2"/>
      <p:bldP spid="7" grpId="0"/>
      <p:bldP spid="7" grpId="1"/>
      <p:bldP spid="19" grpId="0"/>
      <p:bldP spid="20" grpId="0"/>
      <p:bldP spid="20" grpId="1"/>
      <p:bldP spid="20" grpId="2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9" grpId="0"/>
      <p:bldP spid="29" grpId="1"/>
      <p:bldP spid="2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www.webyfl.com/ProductImages/paper/ATD_school_black_board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8"/>
          </a:xfrm>
          <a:prstGeom prst="rect">
            <a:avLst/>
          </a:prstGeom>
          <a:noFill/>
        </p:spPr>
      </p:pic>
      <p:sp>
        <p:nvSpPr>
          <p:cNvPr id="27" name="Cloud 26"/>
          <p:cNvSpPr/>
          <p:nvPr/>
        </p:nvSpPr>
        <p:spPr>
          <a:xfrm>
            <a:off x="899592" y="4824536"/>
            <a:ext cx="7488832" cy="1916832"/>
          </a:xfrm>
          <a:prstGeom prst="cloud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11500" b="1" dirty="0" smtClean="0">
                <a:solidFill>
                  <a:schemeClr val="bg1"/>
                </a:solidFill>
              </a:rPr>
              <a:t>288 ÷ 12</a:t>
            </a:r>
            <a:endParaRPr lang="en-GB" sz="115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87624" y="3573016"/>
            <a:ext cx="1944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12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1880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64088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275856" y="3356992"/>
            <a:ext cx="0" cy="14401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275856" y="3329282"/>
            <a:ext cx="2952328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3347864" y="2204864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211960" y="3501008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292080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084168" y="260648"/>
            <a:ext cx="2555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=24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355976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475656" y="5013176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800" b="1" dirty="0" smtClean="0">
                <a:latin typeface="Century Gothic" pitchFamily="34" charset="0"/>
                <a:ea typeface="+mj-ea"/>
                <a:cs typeface="+mj-cs"/>
              </a:rPr>
              <a:t>2</a:t>
            </a:r>
            <a:r>
              <a:rPr lang="en-GB" sz="4800" b="1" dirty="0" smtClean="0">
                <a:latin typeface="Century Gothic" pitchFamily="34" charset="0"/>
              </a:rPr>
              <a:t>÷12=0 r 2</a:t>
            </a: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547664" y="5013176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28</a:t>
            </a:r>
            <a:r>
              <a:rPr lang="en-GB" sz="4800" b="1" dirty="0" smtClean="0">
                <a:latin typeface="Century Gothic" pitchFamily="34" charset="0"/>
              </a:rPr>
              <a:t>÷12=2 r 4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475656" y="4941168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48</a:t>
            </a:r>
            <a:r>
              <a:rPr lang="en-GB" sz="4800" b="1" dirty="0" smtClean="0">
                <a:latin typeface="Century Gothic" pitchFamily="34" charset="0"/>
              </a:rPr>
              <a:t>÷12=4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5148064" y="3429000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4" grpId="0"/>
      <p:bldP spid="4" grpId="1"/>
      <p:bldP spid="5" grpId="0"/>
      <p:bldP spid="5" grpId="1"/>
      <p:bldP spid="6" grpId="0"/>
      <p:bldP spid="6" grpId="1"/>
      <p:bldP spid="6" grpId="2"/>
      <p:bldP spid="7" grpId="0"/>
      <p:bldP spid="7" grpId="1"/>
      <p:bldP spid="19" grpId="0"/>
      <p:bldP spid="20" grpId="0"/>
      <p:bldP spid="20" grpId="1"/>
      <p:bldP spid="20" grpId="2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9" grpId="0"/>
      <p:bldP spid="29" grpId="1"/>
      <p:bldP spid="29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www.webyfl.com/ProductImages/paper/ATD_school_black_board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8"/>
          </a:xfrm>
          <a:prstGeom prst="rect">
            <a:avLst/>
          </a:prstGeom>
          <a:noFill/>
        </p:spPr>
      </p:pic>
      <p:sp>
        <p:nvSpPr>
          <p:cNvPr id="27" name="Cloud 26"/>
          <p:cNvSpPr/>
          <p:nvPr/>
        </p:nvSpPr>
        <p:spPr>
          <a:xfrm>
            <a:off x="899592" y="4752528"/>
            <a:ext cx="7488832" cy="1916832"/>
          </a:xfrm>
          <a:prstGeom prst="cloud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11500" b="1" dirty="0" smtClean="0">
                <a:solidFill>
                  <a:schemeClr val="bg1"/>
                </a:solidFill>
              </a:rPr>
              <a:t>5.44 ÷ 4</a:t>
            </a:r>
            <a:endParaRPr lang="en-GB" sz="115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35696" y="3573016"/>
            <a:ext cx="1944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1880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noProof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64088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275856" y="3356992"/>
            <a:ext cx="0" cy="14401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275856" y="3329282"/>
            <a:ext cx="2952328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3347864" y="2204864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211960" y="3501008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292080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084168" y="260648"/>
            <a:ext cx="2555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=1.36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355976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475656" y="5094312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800" b="1" dirty="0" smtClean="0">
                <a:latin typeface="Century Gothic" pitchFamily="34" charset="0"/>
                <a:ea typeface="+mj-ea"/>
                <a:cs typeface="+mj-cs"/>
              </a:rPr>
              <a:t>5</a:t>
            </a:r>
            <a:r>
              <a:rPr lang="en-GB" sz="4800" b="1" dirty="0" smtClean="0">
                <a:latin typeface="Century Gothic" pitchFamily="34" charset="0"/>
              </a:rPr>
              <a:t>÷4=1 r 1</a:t>
            </a: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403648" y="5094312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14</a:t>
            </a:r>
            <a:r>
              <a:rPr lang="en-GB" sz="4800" b="1" dirty="0" smtClean="0">
                <a:latin typeface="Century Gothic" pitchFamily="34" charset="0"/>
              </a:rPr>
              <a:t>÷4=3 r 2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403648" y="5166320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800" b="1" dirty="0" smtClean="0">
                <a:latin typeface="Century Gothic" pitchFamily="34" charset="0"/>
                <a:ea typeface="+mj-ea"/>
                <a:cs typeface="+mj-cs"/>
              </a:rPr>
              <a:t>24</a:t>
            </a:r>
            <a:r>
              <a:rPr lang="en-GB" sz="4800" b="1" dirty="0" smtClean="0">
                <a:latin typeface="Century Gothic" pitchFamily="34" charset="0"/>
              </a:rPr>
              <a:t>÷4=6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5148064" y="3429000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3995936" y="2492896"/>
            <a:ext cx="72008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067944" y="3861048"/>
            <a:ext cx="72008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4" grpId="0"/>
      <p:bldP spid="4" grpId="1"/>
      <p:bldP spid="5" grpId="0"/>
      <p:bldP spid="5" grpId="1"/>
      <p:bldP spid="6" grpId="0"/>
      <p:bldP spid="6" grpId="1"/>
      <p:bldP spid="6" grpId="2"/>
      <p:bldP spid="7" grpId="0"/>
      <p:bldP spid="7" grpId="1"/>
      <p:bldP spid="19" grpId="0"/>
      <p:bldP spid="20" grpId="0"/>
      <p:bldP spid="20" grpId="1"/>
      <p:bldP spid="20" grpId="2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9" grpId="0"/>
      <p:bldP spid="29" grpId="1"/>
      <p:bldP spid="29" grpId="2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www.webyfl.com/ProductImages/paper/ATD_school_black_board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8"/>
          </a:xfrm>
          <a:prstGeom prst="rect">
            <a:avLst/>
          </a:prstGeom>
          <a:noFill/>
        </p:spPr>
      </p:pic>
      <p:sp>
        <p:nvSpPr>
          <p:cNvPr id="27" name="Cloud 26"/>
          <p:cNvSpPr/>
          <p:nvPr/>
        </p:nvSpPr>
        <p:spPr>
          <a:xfrm>
            <a:off x="899592" y="4824536"/>
            <a:ext cx="7488832" cy="1916832"/>
          </a:xfrm>
          <a:prstGeom prst="cloud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11500" b="1" dirty="0" smtClean="0">
                <a:solidFill>
                  <a:schemeClr val="bg1"/>
                </a:solidFill>
              </a:rPr>
              <a:t>27 ÷ 5</a:t>
            </a:r>
            <a:endParaRPr lang="en-GB" sz="115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63688" y="3573016"/>
            <a:ext cx="1944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1880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7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64088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275856" y="3356992"/>
            <a:ext cx="0" cy="14401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275856" y="3329282"/>
            <a:ext cx="2952328" cy="7200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3347864" y="2204864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211960" y="3501008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292080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4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228184" y="260648"/>
            <a:ext cx="25557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=5.4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355976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475656" y="5229200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800" b="1" dirty="0" smtClean="0">
                <a:latin typeface="Century Gothic" pitchFamily="34" charset="0"/>
                <a:ea typeface="+mj-ea"/>
                <a:cs typeface="+mj-cs"/>
              </a:rPr>
              <a:t>2</a:t>
            </a:r>
            <a:r>
              <a:rPr lang="en-GB" sz="4800" b="1" dirty="0" smtClean="0">
                <a:latin typeface="Century Gothic" pitchFamily="34" charset="0"/>
              </a:rPr>
              <a:t>÷5=0 r 2</a:t>
            </a: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547664" y="5238328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27</a:t>
            </a:r>
            <a:r>
              <a:rPr lang="en-GB" sz="4800" b="1" dirty="0" smtClean="0">
                <a:latin typeface="Century Gothic" pitchFamily="34" charset="0"/>
              </a:rPr>
              <a:t>÷5=2 r 2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547664" y="5157192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20</a:t>
            </a:r>
            <a:r>
              <a:rPr lang="en-GB" sz="4800" b="1" dirty="0" smtClean="0">
                <a:latin typeface="Century Gothic" pitchFamily="34" charset="0"/>
              </a:rPr>
              <a:t>÷5=4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5148064" y="3429000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932040" y="3861048"/>
            <a:ext cx="72008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932040" y="2420888"/>
            <a:ext cx="72008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4" grpId="0"/>
      <p:bldP spid="4" grpId="1"/>
      <p:bldP spid="5" grpId="0"/>
      <p:bldP spid="5" grpId="1"/>
      <p:bldP spid="6" grpId="0"/>
      <p:bldP spid="6" grpId="1"/>
      <p:bldP spid="6" grpId="2"/>
      <p:bldP spid="7" grpId="0"/>
      <p:bldP spid="7" grpId="1"/>
      <p:bldP spid="19" grpId="0"/>
      <p:bldP spid="20" grpId="0"/>
      <p:bldP spid="20" grpId="1"/>
      <p:bldP spid="20" grpId="2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9" grpId="0"/>
      <p:bldP spid="29" grpId="1"/>
      <p:bldP spid="29" grpId="2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http://www.webyfl.com/ProductImages/paper/ATD_school_black_board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6258"/>
          </a:xfrm>
          <a:prstGeom prst="rect">
            <a:avLst/>
          </a:prstGeom>
          <a:noFill/>
        </p:spPr>
      </p:pic>
      <p:sp>
        <p:nvSpPr>
          <p:cNvPr id="27" name="Cloud 26"/>
          <p:cNvSpPr/>
          <p:nvPr/>
        </p:nvSpPr>
        <p:spPr>
          <a:xfrm>
            <a:off x="899592" y="4797152"/>
            <a:ext cx="7488832" cy="1916832"/>
          </a:xfrm>
          <a:prstGeom prst="cloud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11500" b="1" dirty="0" smtClean="0">
                <a:solidFill>
                  <a:schemeClr val="bg1"/>
                </a:solidFill>
              </a:rPr>
              <a:t>34 ÷ 8</a:t>
            </a:r>
            <a:endParaRPr lang="en-GB" sz="11500" b="1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91680" y="3573016"/>
            <a:ext cx="1944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noProof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491880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427984" y="3542573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64088" y="357301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275856" y="3356992"/>
            <a:ext cx="0" cy="14401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275856" y="3284984"/>
            <a:ext cx="4176464" cy="11630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/>
        </p:nvSpPr>
        <p:spPr>
          <a:xfrm>
            <a:off x="3347864" y="2204864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4211960" y="3501008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292080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5796136" y="260648"/>
            <a:ext cx="29878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=4.25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355976" y="2132856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331640" y="5085184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800" b="1" dirty="0" smtClean="0">
                <a:latin typeface="Century Gothic" pitchFamily="34" charset="0"/>
                <a:ea typeface="+mj-ea"/>
                <a:cs typeface="+mj-cs"/>
              </a:rPr>
              <a:t>3</a:t>
            </a:r>
            <a:r>
              <a:rPr lang="en-GB" sz="4800" b="1" dirty="0" smtClean="0">
                <a:latin typeface="Century Gothic" pitchFamily="34" charset="0"/>
              </a:rPr>
              <a:t>÷8=0 r 3</a:t>
            </a: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1907704" y="5085184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34</a:t>
            </a:r>
            <a:r>
              <a:rPr lang="en-GB" sz="4800" b="1" dirty="0" smtClean="0">
                <a:latin typeface="Century Gothic" pitchFamily="34" charset="0"/>
              </a:rPr>
              <a:t>÷8=4 r 2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619672" y="5094312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20</a:t>
            </a:r>
            <a:r>
              <a:rPr lang="en-GB" sz="4800" b="1" dirty="0" smtClean="0">
                <a:latin typeface="Century Gothic" pitchFamily="34" charset="0"/>
              </a:rPr>
              <a:t>÷8=2 r 4 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5148064" y="3429000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4932040" y="3861048"/>
            <a:ext cx="72008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932040" y="2420888"/>
            <a:ext cx="720080" cy="638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5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</a:t>
            </a:r>
            <a:endParaRPr kumimoji="0" lang="en-GB" sz="115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6372200" y="3528718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</a:t>
            </a: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6156176" y="3356992"/>
            <a:ext cx="504056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6300192" y="2204864"/>
            <a:ext cx="9361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1475656" y="5157192"/>
            <a:ext cx="61206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800" b="1" dirty="0" smtClean="0">
                <a:latin typeface="Century Gothic" pitchFamily="34" charset="0"/>
                <a:ea typeface="+mj-ea"/>
                <a:cs typeface="+mj-cs"/>
              </a:rPr>
              <a:t>4</a:t>
            </a:r>
            <a:r>
              <a:rPr kumimoji="0" lang="en-GB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0</a:t>
            </a:r>
            <a:r>
              <a:rPr lang="en-GB" sz="4800" b="1" dirty="0" smtClean="0">
                <a:latin typeface="Century Gothic" pitchFamily="34" charset="0"/>
              </a:rPr>
              <a:t>÷8=5</a:t>
            </a:r>
            <a:endParaRPr kumimoji="0" lang="en-GB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4" grpId="0"/>
      <p:bldP spid="4" grpId="1"/>
      <p:bldP spid="5" grpId="0"/>
      <p:bldP spid="5" grpId="1"/>
      <p:bldP spid="6" grpId="0"/>
      <p:bldP spid="6" grpId="1"/>
      <p:bldP spid="6" grpId="2"/>
      <p:bldP spid="7" grpId="0"/>
      <p:bldP spid="7" grpId="1"/>
      <p:bldP spid="19" grpId="0"/>
      <p:bldP spid="20" grpId="0"/>
      <p:bldP spid="20" grpId="1"/>
      <p:bldP spid="20" grpId="2"/>
      <p:bldP spid="21" grpId="0"/>
      <p:bldP spid="22" grpId="0"/>
      <p:bldP spid="23" grpId="0"/>
      <p:bldP spid="24" grpId="0"/>
      <p:bldP spid="24" grpId="1"/>
      <p:bldP spid="25" grpId="0"/>
      <p:bldP spid="25" grpId="1"/>
      <p:bldP spid="26" grpId="0"/>
      <p:bldP spid="26" grpId="1"/>
      <p:bldP spid="29" grpId="0"/>
      <p:bldP spid="29" grpId="1"/>
      <p:bldP spid="29" grpId="2"/>
      <p:bldP spid="30" grpId="0"/>
      <p:bldP spid="30" grpId="1"/>
      <p:bldP spid="31" grpId="0"/>
      <p:bldP spid="33" grpId="0"/>
      <p:bldP spid="33" grpId="1"/>
      <p:bldP spid="34" grpId="0"/>
      <p:bldP spid="34" grpId="1"/>
      <p:bldP spid="34" grpId="2"/>
      <p:bldP spid="35" grpId="0"/>
      <p:bldP spid="36" grpId="0"/>
      <p:bldP spid="3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webyfl.com/ProductImages/paper/ATD_school_black_board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58"/>
            <a:ext cx="9144000" cy="68762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b="1" dirty="0" smtClean="0">
                <a:solidFill>
                  <a:schemeClr val="bg1"/>
                </a:solidFill>
              </a:rPr>
              <a:t>Practise Questions</a:t>
            </a:r>
            <a:endParaRPr lang="en-GB" sz="6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6230"/>
            <a:ext cx="2458616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>
                <a:solidFill>
                  <a:schemeClr val="bg1"/>
                </a:solidFill>
              </a:rPr>
              <a:t>A- </a:t>
            </a:r>
            <a:r>
              <a:rPr lang="en-GB" sz="2600" b="1" dirty="0" smtClean="0">
                <a:solidFill>
                  <a:schemeClr val="bg1"/>
                </a:solidFill>
              </a:rPr>
              <a:t>I want to practise the “basics”</a:t>
            </a:r>
            <a:endParaRPr lang="en-GB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284÷4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201 ÷ 3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612÷12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504÷7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294÷7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335÷5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329÷7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957÷11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522÷6</a:t>
            </a:r>
          </a:p>
          <a:p>
            <a:pPr marL="514350" indent="-514350">
              <a:buAutoNum type="arabicPeriod"/>
            </a:pPr>
            <a:r>
              <a:rPr lang="en-GB" b="1" dirty="0" smtClean="0">
                <a:solidFill>
                  <a:schemeClr val="bg1"/>
                </a:solidFill>
              </a:rPr>
              <a:t>712÷8</a:t>
            </a:r>
          </a:p>
          <a:p>
            <a:pPr marL="514350" indent="-514350">
              <a:buFont typeface="+mj-lt"/>
              <a:buAutoNum type="arabicPeriod"/>
            </a:pPr>
            <a:endParaRPr lang="en-GB" b="1" dirty="0" smtClean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15816" y="1412776"/>
            <a:ext cx="2458616" cy="4752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GB" sz="2400" b="1" dirty="0" smtClean="0">
                <a:solidFill>
                  <a:schemeClr val="bg1"/>
                </a:solidFill>
              </a:rPr>
              <a:t>B- </a:t>
            </a:r>
            <a:r>
              <a:rPr lang="en-GB" sz="2200" b="1" dirty="0" smtClean="0">
                <a:solidFill>
                  <a:schemeClr val="bg1"/>
                </a:solidFill>
              </a:rPr>
              <a:t>I want practise working with decimals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98÷8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65÷4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</a:t>
            </a:r>
            <a:r>
              <a:rPr lang="en-GB" sz="2400" b="1" dirty="0" smtClean="0">
                <a:solidFill>
                  <a:schemeClr val="bg1"/>
                </a:solidFill>
              </a:rPr>
              <a:t>÷5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194</a:t>
            </a:r>
            <a:r>
              <a:rPr lang="en-GB" sz="2400" b="1" dirty="0" smtClean="0">
                <a:solidFill>
                  <a:schemeClr val="bg1"/>
                </a:solidFill>
              </a:rPr>
              <a:t>÷8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145</a:t>
            </a:r>
            <a:r>
              <a:rPr lang="en-GB" sz="2400" b="1" dirty="0" smtClean="0">
                <a:solidFill>
                  <a:schemeClr val="bg1"/>
                </a:solidFill>
              </a:rPr>
              <a:t>÷4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endParaRPr lang="en-GB" sz="2400" b="1" dirty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119.9÷7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138.6÷9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108.5÷5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356.4÷11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en-GB" sz="2400" b="1" dirty="0" smtClean="0">
                <a:solidFill>
                  <a:schemeClr val="bg1"/>
                </a:solidFill>
              </a:rPr>
              <a:t>195.9÷3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12160" y="1556792"/>
            <a:ext cx="2016224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b="1" dirty="0" smtClean="0">
                <a:solidFill>
                  <a:schemeClr val="bg1"/>
                </a:solidFill>
              </a:rPr>
              <a:t>C- </a:t>
            </a:r>
            <a:r>
              <a:rPr lang="en-GB" sz="2300" b="1" dirty="0" smtClean="0">
                <a:solidFill>
                  <a:schemeClr val="bg1"/>
                </a:solidFill>
              </a:rPr>
              <a:t>I want a challenge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432</a:t>
            </a:r>
            <a:r>
              <a:rPr lang="en-GB" sz="3200" b="1" dirty="0" smtClean="0">
                <a:solidFill>
                  <a:schemeClr val="bg1"/>
                </a:solidFill>
              </a:rPr>
              <a:t>÷18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465</a:t>
            </a:r>
            <a:r>
              <a:rPr lang="en-GB" sz="3200" b="1" dirty="0" smtClean="0">
                <a:solidFill>
                  <a:schemeClr val="bg1"/>
                </a:solidFill>
              </a:rPr>
              <a:t>÷15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529</a:t>
            </a:r>
            <a:r>
              <a:rPr lang="en-GB" sz="3200" b="1" dirty="0" smtClean="0">
                <a:solidFill>
                  <a:schemeClr val="bg1"/>
                </a:solidFill>
              </a:rPr>
              <a:t>÷23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966</a:t>
            </a:r>
            <a:r>
              <a:rPr lang="en-GB" sz="3200" b="1" dirty="0" smtClean="0">
                <a:solidFill>
                  <a:schemeClr val="bg1"/>
                </a:solidFill>
              </a:rPr>
              <a:t>÷23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864</a:t>
            </a:r>
            <a:r>
              <a:rPr lang="en-GB" sz="3200" b="1" dirty="0" smtClean="0">
                <a:solidFill>
                  <a:schemeClr val="bg1"/>
                </a:solidFill>
              </a:rPr>
              <a:t>÷27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575</a:t>
            </a:r>
            <a:r>
              <a:rPr lang="en-GB" sz="3200" b="1" dirty="0" smtClean="0">
                <a:solidFill>
                  <a:schemeClr val="bg1"/>
                </a:solidFill>
              </a:rPr>
              <a:t>÷25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924</a:t>
            </a:r>
            <a:r>
              <a:rPr lang="en-GB" sz="3200" b="1" dirty="0" smtClean="0">
                <a:solidFill>
                  <a:schemeClr val="bg1"/>
                </a:solidFill>
              </a:rPr>
              <a:t>÷28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544</a:t>
            </a:r>
            <a:r>
              <a:rPr lang="en-GB" sz="3200" b="1" dirty="0" smtClean="0">
                <a:solidFill>
                  <a:schemeClr val="bg1"/>
                </a:solidFill>
              </a:rPr>
              <a:t>÷16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665</a:t>
            </a:r>
            <a:r>
              <a:rPr lang="en-GB" sz="3200" b="1" dirty="0" smtClean="0">
                <a:solidFill>
                  <a:schemeClr val="bg1"/>
                </a:solidFill>
              </a:rPr>
              <a:t>÷19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756</a:t>
            </a:r>
            <a:r>
              <a:rPr lang="en-GB" sz="3200" b="1" dirty="0" smtClean="0">
                <a:solidFill>
                  <a:schemeClr val="bg1"/>
                </a:solidFill>
              </a:rPr>
              <a:t>÷18</a:t>
            </a: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668344" y="1783357"/>
            <a:ext cx="18722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=24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=31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=23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=42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=32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=23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=33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=34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=35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=42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427984" y="1844824"/>
            <a:ext cx="2458616" cy="43819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</a:pPr>
            <a:r>
              <a:rPr lang="en-GB" sz="2400" b="1" dirty="0">
                <a:solidFill>
                  <a:srgbClr val="FFFF00"/>
                </a:solidFill>
              </a:rPr>
              <a:t>=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12.25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2400" b="1" dirty="0" smtClean="0">
                <a:solidFill>
                  <a:srgbClr val="FFFF00"/>
                </a:solidFill>
              </a:rPr>
              <a:t>=16.25</a:t>
            </a:r>
          </a:p>
          <a:p>
            <a:pPr marL="514350" lvl="0" indent="-514350">
              <a:spcBef>
                <a:spcPct val="20000"/>
              </a:spcBef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=2.8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2400" b="1" dirty="0" smtClean="0">
                <a:solidFill>
                  <a:srgbClr val="FFFF00"/>
                </a:solidFill>
              </a:rPr>
              <a:t>=24.25</a:t>
            </a:r>
          </a:p>
          <a:p>
            <a:pPr marL="514350" lvl="0" indent="-514350">
              <a:spcBef>
                <a:spcPct val="20000"/>
              </a:spcBef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=36.25</a:t>
            </a:r>
          </a:p>
          <a:p>
            <a:pPr marL="514350" lvl="0" indent="-514350">
              <a:spcBef>
                <a:spcPct val="20000"/>
              </a:spcBef>
            </a:pPr>
            <a:endParaRPr lang="en-GB" sz="2400" b="1" dirty="0">
              <a:solidFill>
                <a:srgbClr val="FFFF00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=16.7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2400" b="1" dirty="0" smtClean="0">
                <a:solidFill>
                  <a:srgbClr val="FFFF00"/>
                </a:solidFill>
              </a:rPr>
              <a:t>=15.4</a:t>
            </a:r>
          </a:p>
          <a:p>
            <a:pPr marL="514350" lvl="0" indent="-514350">
              <a:spcBef>
                <a:spcPct val="20000"/>
              </a:spcBef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=21.7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2400" b="1" dirty="0" smtClean="0">
                <a:solidFill>
                  <a:srgbClr val="FFFF00"/>
                </a:solidFill>
              </a:rPr>
              <a:t>=32.4</a:t>
            </a:r>
          </a:p>
          <a:p>
            <a:pPr marL="514350" lvl="0" indent="-514350">
              <a:spcBef>
                <a:spcPct val="20000"/>
              </a:spcBef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=65.3</a:t>
            </a: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endParaRPr lang="en-GB" sz="2400" b="1" dirty="0">
              <a:solidFill>
                <a:srgbClr val="FFFF00"/>
              </a:solidFill>
            </a:endParaRP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 typeface="Arial" pitchFamily="34" charset="0"/>
              <a:buAutoNum type="arabicPeriod"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979712" y="1639341"/>
            <a:ext cx="18722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=71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=67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=51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=72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=82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=67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=47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=87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=87</a:t>
            </a:r>
          </a:p>
          <a:p>
            <a:pPr marL="514350" lvl="0" indent="-514350">
              <a:spcBef>
                <a:spcPct val="20000"/>
              </a:spcBef>
            </a:pPr>
            <a:r>
              <a:rPr lang="en-GB" sz="3200" b="1" dirty="0" smtClean="0">
                <a:solidFill>
                  <a:srgbClr val="FFFF00"/>
                </a:solidFill>
              </a:rPr>
              <a:t>=89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348</Words>
  <Application>Microsoft Office PowerPoint</Application>
  <PresentationFormat>On-screen Show (4:3)</PresentationFormat>
  <Paragraphs>227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Division- the bus stop method</vt:lpstr>
      <vt:lpstr>Warm up questions</vt:lpstr>
      <vt:lpstr>159 ÷ 3</vt:lpstr>
      <vt:lpstr>285 ÷ 5</vt:lpstr>
      <vt:lpstr>288 ÷ 12</vt:lpstr>
      <vt:lpstr>5.44 ÷ 4</vt:lpstr>
      <vt:lpstr>27 ÷ 5</vt:lpstr>
      <vt:lpstr>34 ÷ 8</vt:lpstr>
      <vt:lpstr>Practise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Division- the bus stop method</dc:title>
  <dc:creator>ben</dc:creator>
  <cp:lastModifiedBy>Paul Coffey</cp:lastModifiedBy>
  <cp:revision>5</cp:revision>
  <dcterms:created xsi:type="dcterms:W3CDTF">2012-02-05T15:28:33Z</dcterms:created>
  <dcterms:modified xsi:type="dcterms:W3CDTF">2014-08-22T09:57:21Z</dcterms:modified>
</cp:coreProperties>
</file>