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  <p:sldId id="265" r:id="rId4"/>
    <p:sldId id="257" r:id="rId5"/>
    <p:sldId id="266" r:id="rId6"/>
    <p:sldId id="267" r:id="rId7"/>
    <p:sldId id="268" r:id="rId8"/>
    <p:sldId id="269" r:id="rId9"/>
    <p:sldId id="270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E0FFC-4A55-46B5-A51B-752B3D24D04A}" type="datetimeFigureOut">
              <a:rPr lang="en-GB" smtClean="0"/>
              <a:pPr/>
              <a:t>22/08/2014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A0020-BDE4-441B-8A21-26AE299276D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E0FFC-4A55-46B5-A51B-752B3D24D04A}" type="datetimeFigureOut">
              <a:rPr lang="en-GB" smtClean="0"/>
              <a:pPr/>
              <a:t>22/08/2014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A0020-BDE4-441B-8A21-26AE299276D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E0FFC-4A55-46B5-A51B-752B3D24D04A}" type="datetimeFigureOut">
              <a:rPr lang="en-GB" smtClean="0"/>
              <a:pPr/>
              <a:t>22/08/2014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A0020-BDE4-441B-8A21-26AE299276D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E0FFC-4A55-46B5-A51B-752B3D24D04A}" type="datetimeFigureOut">
              <a:rPr lang="en-GB" smtClean="0"/>
              <a:pPr/>
              <a:t>22/08/2014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A0020-BDE4-441B-8A21-26AE299276D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E0FFC-4A55-46B5-A51B-752B3D24D04A}" type="datetimeFigureOut">
              <a:rPr lang="en-GB" smtClean="0"/>
              <a:pPr/>
              <a:t>22/08/2014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A0020-BDE4-441B-8A21-26AE299276D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E0FFC-4A55-46B5-A51B-752B3D24D04A}" type="datetimeFigureOut">
              <a:rPr lang="en-GB" smtClean="0"/>
              <a:pPr/>
              <a:t>22/08/2014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A0020-BDE4-441B-8A21-26AE299276D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E0FFC-4A55-46B5-A51B-752B3D24D04A}" type="datetimeFigureOut">
              <a:rPr lang="en-GB" smtClean="0"/>
              <a:pPr/>
              <a:t>22/08/2014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A0020-BDE4-441B-8A21-26AE299276D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E0FFC-4A55-46B5-A51B-752B3D24D04A}" type="datetimeFigureOut">
              <a:rPr lang="en-GB" smtClean="0"/>
              <a:pPr/>
              <a:t>22/08/2014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A0020-BDE4-441B-8A21-26AE299276D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E0FFC-4A55-46B5-A51B-752B3D24D04A}" type="datetimeFigureOut">
              <a:rPr lang="en-GB" smtClean="0"/>
              <a:pPr/>
              <a:t>22/08/2014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A0020-BDE4-441B-8A21-26AE299276D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E0FFC-4A55-46B5-A51B-752B3D24D04A}" type="datetimeFigureOut">
              <a:rPr lang="en-GB" smtClean="0"/>
              <a:pPr/>
              <a:t>22/08/2014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A0020-BDE4-441B-8A21-26AE299276D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E0FFC-4A55-46B5-A51B-752B3D24D04A}" type="datetimeFigureOut">
              <a:rPr lang="en-GB" smtClean="0"/>
              <a:pPr/>
              <a:t>22/08/2014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A0020-BDE4-441B-8A21-26AE299276D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E0FFC-4A55-46B5-A51B-752B3D24D04A}" type="datetimeFigureOut">
              <a:rPr lang="en-GB" smtClean="0"/>
              <a:pPr/>
              <a:t>22/08/2014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DA0020-BDE4-441B-8A21-26AE299276D9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8800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Rounding</a:t>
            </a:r>
            <a:endParaRPr lang="en-GB" sz="8800" dirty="0">
              <a:solidFill>
                <a:srgbClr val="FF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7584" y="3429000"/>
            <a:ext cx="7704856" cy="1752600"/>
          </a:xfrm>
        </p:spPr>
        <p:txBody>
          <a:bodyPr>
            <a:noAutofit/>
          </a:bodyPr>
          <a:lstStyle/>
          <a:p>
            <a:r>
              <a:rPr lang="en-GB" sz="4800" dirty="0" smtClean="0">
                <a:solidFill>
                  <a:srgbClr val="7030A0"/>
                </a:solidFill>
              </a:rPr>
              <a:t>To 1,2 or 3 </a:t>
            </a:r>
            <a:r>
              <a:rPr lang="en-GB" sz="4800" dirty="0" smtClean="0">
                <a:solidFill>
                  <a:srgbClr val="7030A0"/>
                </a:solidFill>
              </a:rPr>
              <a:t>Significant Figures</a:t>
            </a:r>
            <a:endParaRPr lang="en-GB" sz="48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196752"/>
            <a:ext cx="8496944" cy="706090"/>
          </a:xfrm>
        </p:spPr>
        <p:txBody>
          <a:bodyPr>
            <a:normAutofit fontScale="90000"/>
          </a:bodyPr>
          <a:lstStyle/>
          <a:p>
            <a:r>
              <a:rPr lang="en-GB" sz="9800" dirty="0" smtClean="0">
                <a:solidFill>
                  <a:srgbClr val="FF00FF"/>
                </a:solidFill>
              </a:rPr>
              <a:t>Significant </a:t>
            </a:r>
            <a:r>
              <a:rPr lang="en-GB" sz="9800" dirty="0" smtClean="0">
                <a:solidFill>
                  <a:srgbClr val="FF00FF"/>
                </a:solidFill>
              </a:rPr>
              <a:t>Figures</a:t>
            </a:r>
            <a:r>
              <a:rPr lang="en-GB" dirty="0" smtClean="0">
                <a:solidFill>
                  <a:srgbClr val="7030A0"/>
                </a:solidFill>
              </a:rPr>
              <a:t/>
            </a:r>
            <a:br>
              <a:rPr lang="en-GB" dirty="0" smtClean="0">
                <a:solidFill>
                  <a:srgbClr val="7030A0"/>
                </a:solidFill>
              </a:rPr>
            </a:br>
            <a:endParaRPr lang="en-GB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67544" y="2564904"/>
            <a:ext cx="331236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Important</a:t>
            </a:r>
            <a: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5364088" y="2564904"/>
            <a:ext cx="331236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Numbers</a:t>
            </a:r>
            <a: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1907704" y="1916832"/>
            <a:ext cx="360040" cy="72008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 flipV="1">
            <a:off x="6804248" y="1916832"/>
            <a:ext cx="288032" cy="7920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11560" y="1844824"/>
            <a:ext cx="432048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364088" y="1844824"/>
            <a:ext cx="338437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itle 1"/>
          <p:cNvSpPr txBox="1">
            <a:spLocks/>
          </p:cNvSpPr>
          <p:nvPr/>
        </p:nvSpPr>
        <p:spPr>
          <a:xfrm>
            <a:off x="899592" y="4653136"/>
            <a:ext cx="3816424" cy="13681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 </a:t>
            </a:r>
            <a:r>
              <a:rPr kumimoji="0" lang="en-GB" sz="1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significant number </a:t>
            </a:r>
            <a:r>
              <a:rPr kumimoji="0" lang="en-GB" sz="1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is any number</a:t>
            </a:r>
            <a:r>
              <a:rPr kumimoji="0" lang="en-GB" sz="12800" b="0" i="0" u="none" strike="noStrike" kern="1200" cap="none" spc="0" normalizeH="0" noProof="0" dirty="0" smtClean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that is </a:t>
            </a:r>
            <a:r>
              <a:rPr kumimoji="0" lang="en-GB" sz="128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not zero</a:t>
            </a:r>
            <a:r>
              <a:rPr kumimoji="0" lang="en-GB" sz="12800" b="0" i="0" u="none" strike="noStrike" kern="1200" cap="none" spc="0" normalizeH="0" noProof="0" dirty="0" smtClean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800" b="0" i="0" u="none" strike="noStrike" kern="1200" cap="none" spc="0" normalizeH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algn="ctr">
              <a:spcBef>
                <a:spcPct val="0"/>
              </a:spcBef>
            </a:pPr>
            <a:r>
              <a:rPr lang="en-GB" sz="12800" dirty="0" smtClean="0">
                <a:solidFill>
                  <a:srgbClr val="FF0000"/>
                </a:solidFill>
              </a:rPr>
              <a:t>Zero</a:t>
            </a:r>
            <a:r>
              <a:rPr lang="en-GB" sz="12800" dirty="0" smtClean="0">
                <a:solidFill>
                  <a:srgbClr val="FF00FF"/>
                </a:solidFill>
              </a:rPr>
              <a:t> is only significant if it is </a:t>
            </a:r>
            <a:r>
              <a:rPr lang="en-GB" sz="12800" dirty="0" smtClean="0">
                <a:solidFill>
                  <a:srgbClr val="FF0000"/>
                </a:solidFill>
              </a:rPr>
              <a:t>surrounded by other numbers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0" b="0" i="0" u="none" strike="noStrike" kern="1200" cap="none" spc="0" normalizeH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5" name="Title 1"/>
          <p:cNvSpPr txBox="1">
            <a:spLocks/>
          </p:cNvSpPr>
          <p:nvPr/>
        </p:nvSpPr>
        <p:spPr>
          <a:xfrm>
            <a:off x="1619672" y="5085184"/>
            <a:ext cx="5940152" cy="13681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6" name="Title 1"/>
          <p:cNvSpPr txBox="1">
            <a:spLocks/>
          </p:cNvSpPr>
          <p:nvPr/>
        </p:nvSpPr>
        <p:spPr>
          <a:xfrm>
            <a:off x="6156176" y="3789040"/>
            <a:ext cx="2664296" cy="13681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800" dirty="0" smtClean="0">
                <a:solidFill>
                  <a:srgbClr val="FF00FF"/>
                </a:solidFill>
                <a:latin typeface="+mj-lt"/>
                <a:ea typeface="+mj-ea"/>
                <a:cs typeface="+mj-cs"/>
              </a:rPr>
              <a:t>e.g.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800" b="0" i="0" u="none" strike="noStrike" kern="1200" cap="none" spc="0" normalizeH="0" noProof="0" dirty="0" smtClean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0.0001354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800" dirty="0" smtClean="0">
              <a:solidFill>
                <a:srgbClr val="FF00FF"/>
              </a:solidFill>
              <a:latin typeface="+mj-lt"/>
              <a:ea typeface="+mj-ea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800" dirty="0" smtClean="0">
              <a:solidFill>
                <a:srgbClr val="FF00FF"/>
              </a:solidFill>
              <a:latin typeface="+mj-lt"/>
              <a:ea typeface="+mj-ea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800" dirty="0" smtClean="0">
              <a:solidFill>
                <a:srgbClr val="FF00FF"/>
              </a:solidFill>
              <a:latin typeface="+mj-lt"/>
              <a:ea typeface="+mj-ea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800" dirty="0" smtClean="0">
                <a:solidFill>
                  <a:srgbClr val="FF00FF"/>
                </a:solidFill>
                <a:latin typeface="+mj-lt"/>
                <a:ea typeface="+mj-ea"/>
                <a:cs typeface="+mj-cs"/>
              </a:rPr>
              <a:t>1.0003658</a:t>
            </a:r>
            <a:endParaRPr kumimoji="0" lang="en-GB" sz="16000" b="0" i="0" u="none" strike="noStrike" kern="1200" cap="none" spc="0" normalizeH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7" name="Title 1"/>
          <p:cNvSpPr txBox="1">
            <a:spLocks/>
          </p:cNvSpPr>
          <p:nvPr/>
        </p:nvSpPr>
        <p:spPr>
          <a:xfrm>
            <a:off x="5940152" y="3933056"/>
            <a:ext cx="2664296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800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n</a:t>
            </a:r>
            <a:r>
              <a:rPr lang="en-GB" sz="12800" noProof="0" dirty="0" err="1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ot</a:t>
            </a:r>
            <a:r>
              <a:rPr lang="en-GB" sz="12800" noProof="0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 significant</a:t>
            </a:r>
            <a:endParaRPr kumimoji="0" lang="en-GB" sz="16000" b="0" i="0" u="none" strike="noStrike" kern="1200" cap="none" spc="0" normalizeH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29" name="Straight Connector 28"/>
          <p:cNvCxnSpPr/>
          <p:nvPr/>
        </p:nvCxnSpPr>
        <p:spPr>
          <a:xfrm>
            <a:off x="6228184" y="3933056"/>
            <a:ext cx="936104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endCxn id="34" idx="0"/>
          </p:cNvCxnSpPr>
          <p:nvPr/>
        </p:nvCxnSpPr>
        <p:spPr>
          <a:xfrm>
            <a:off x="6588224" y="5517232"/>
            <a:ext cx="504056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itle 1"/>
          <p:cNvSpPr txBox="1">
            <a:spLocks/>
          </p:cNvSpPr>
          <p:nvPr/>
        </p:nvSpPr>
        <p:spPr>
          <a:xfrm>
            <a:off x="6012160" y="5517232"/>
            <a:ext cx="2160240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800" noProof="0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significant</a:t>
            </a:r>
            <a:endParaRPr kumimoji="0" lang="en-GB" sz="16000" b="0" i="0" u="none" strike="noStrike" kern="1200" cap="none" spc="0" normalizeH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7" descr="http://pixabay.com/static/uploads/photo/2013/07/12/19/31/badge-154930_64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2276872"/>
            <a:ext cx="2305050" cy="230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9"/>
          <p:cNvSpPr txBox="1">
            <a:spLocks noChangeArrowheads="1"/>
          </p:cNvSpPr>
          <p:nvPr/>
        </p:nvSpPr>
        <p:spPr bwMode="auto">
          <a:xfrm>
            <a:off x="1043608" y="2636912"/>
            <a:ext cx="1800225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4400" dirty="0">
                <a:solidFill>
                  <a:srgbClr val="FFFF00"/>
                </a:solidFill>
              </a:rPr>
              <a:t>TOP</a:t>
            </a:r>
          </a:p>
          <a:p>
            <a:pPr algn="ctr"/>
            <a:r>
              <a:rPr lang="en-GB" sz="4400" dirty="0">
                <a:solidFill>
                  <a:srgbClr val="FFFF00"/>
                </a:solidFill>
              </a:rPr>
              <a:t>TIP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699792" y="2420888"/>
            <a:ext cx="5940152" cy="21602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There should</a:t>
            </a:r>
            <a:r>
              <a:rPr kumimoji="0" lang="en-GB" sz="16000" b="0" i="0" u="none" strike="noStrike" kern="1200" cap="none" spc="0" normalizeH="0" noProof="0" dirty="0" smtClean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only be the number of significant figures asked</a:t>
            </a:r>
            <a:r>
              <a:rPr lang="en-GB" sz="16000" dirty="0" smtClean="0">
                <a:solidFill>
                  <a:srgbClr val="FF00FF"/>
                </a:solidFill>
                <a:latin typeface="+mj-lt"/>
                <a:ea typeface="+mj-ea"/>
                <a:cs typeface="+mj-cs"/>
              </a:rPr>
              <a:t> for in the answer</a:t>
            </a:r>
            <a: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539552" y="0"/>
            <a:ext cx="8208912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5400" u="sng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Round to </a:t>
            </a:r>
            <a:r>
              <a:rPr lang="en-GB" sz="5400" u="sng" dirty="0" smtClean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1</a:t>
            </a:r>
            <a:r>
              <a:rPr lang="en-GB" sz="5400" u="sng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lang="en-GB" sz="5400" u="sng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significant figure</a:t>
            </a:r>
            <a:endParaRPr kumimoji="0" lang="en-GB" sz="5400" b="0" i="0" u="sng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259632" y="1628800"/>
            <a:ext cx="792088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100" noProof="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T</a:t>
            </a:r>
            <a:endParaRPr kumimoji="0" lang="en-GB" sz="31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2060848"/>
            <a:ext cx="28438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259632" y="1700808"/>
            <a:ext cx="0" cy="15841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051720" y="1700808"/>
            <a:ext cx="0" cy="15841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le 1"/>
          <p:cNvSpPr txBox="1">
            <a:spLocks/>
          </p:cNvSpPr>
          <p:nvPr/>
        </p:nvSpPr>
        <p:spPr>
          <a:xfrm>
            <a:off x="3779912" y="836712"/>
            <a:ext cx="2304256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4720</a:t>
            </a:r>
            <a:endParaRPr kumimoji="0" lang="en-GB" sz="8000" b="0" i="0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2051720" y="1628800"/>
            <a:ext cx="86409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U</a:t>
            </a:r>
            <a:endParaRPr kumimoji="0" lang="en-GB" sz="40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611560" y="1628800"/>
            <a:ext cx="648072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H</a:t>
            </a:r>
            <a:endParaRPr kumimoji="0" lang="en-GB" sz="40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1403648" y="2132856"/>
            <a:ext cx="50405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noProof="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2</a:t>
            </a:r>
            <a:endParaRPr kumimoji="0" lang="en-GB" sz="40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2195736" y="2132856"/>
            <a:ext cx="50405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0</a:t>
            </a:r>
            <a:endParaRPr kumimoji="0" lang="en-GB" sz="40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flipH="1" flipV="1">
            <a:off x="5292080" y="1916832"/>
            <a:ext cx="432048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4427984" y="1844824"/>
            <a:ext cx="144016" cy="72008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itle 1"/>
          <p:cNvSpPr txBox="1">
            <a:spLocks/>
          </p:cNvSpPr>
          <p:nvPr/>
        </p:nvSpPr>
        <p:spPr>
          <a:xfrm>
            <a:off x="251520" y="4149080"/>
            <a:ext cx="2088232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6000" dirty="0" smtClean="0">
                <a:solidFill>
                  <a:srgbClr val="7030A0"/>
                </a:solidFill>
                <a:latin typeface="Arial" pitchFamily="34" charset="0"/>
                <a:ea typeface="+mj-ea"/>
                <a:cs typeface="Arial" pitchFamily="34" charset="0"/>
              </a:rPr>
              <a:t>4720</a:t>
            </a:r>
            <a:endParaRPr kumimoji="0" lang="en-GB" sz="6000" b="0" i="0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827584" y="4293096"/>
            <a:ext cx="0" cy="132600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itle 1"/>
          <p:cNvSpPr txBox="1">
            <a:spLocks/>
          </p:cNvSpPr>
          <p:nvPr/>
        </p:nvSpPr>
        <p:spPr>
          <a:xfrm>
            <a:off x="2771800" y="3356992"/>
            <a:ext cx="5976664" cy="28083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1) </a:t>
            </a: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Count </a:t>
            </a:r>
            <a:r>
              <a:rPr lang="en-GB" sz="4000" dirty="0" smtClean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1 </a:t>
            </a: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significant figure and draw a </a:t>
            </a:r>
            <a:r>
              <a:rPr lang="en-GB" sz="4000" dirty="0" smtClean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line on the right</a:t>
            </a:r>
            <a:endParaRPr lang="en-GB" sz="4000" dirty="0" smtClean="0">
              <a:solidFill>
                <a:srgbClr val="FF000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GB" sz="4000" dirty="0" smtClean="0">
              <a:solidFill>
                <a:srgbClr val="FF00FF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2) Is the number on the right </a:t>
            </a:r>
          </a:p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    </a:t>
            </a:r>
            <a:r>
              <a:rPr lang="en-GB" sz="7700" dirty="0" smtClean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5 or bigger</a:t>
            </a: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?</a:t>
            </a:r>
          </a:p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GB" sz="4000" dirty="0" smtClean="0">
              <a:solidFill>
                <a:srgbClr val="FF00FF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3) YES, so </a:t>
            </a:r>
            <a:r>
              <a:rPr lang="en-GB" sz="4000" dirty="0" smtClean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round up</a:t>
            </a:r>
          </a:p>
          <a:p>
            <a:pPr marL="742950" marR="0" lvl="0" indent="-74295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GB" sz="40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 flipH="1" flipV="1">
            <a:off x="827584" y="4869160"/>
            <a:ext cx="2376264" cy="7200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6084168" y="5733256"/>
            <a:ext cx="576064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6593621" y="5013176"/>
            <a:ext cx="2467342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GB" sz="8000" u="sng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5000</a:t>
            </a:r>
            <a:endParaRPr lang="en-GB" sz="8000" u="sng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683568" y="2132856"/>
            <a:ext cx="50405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7</a:t>
            </a:r>
            <a:endParaRPr kumimoji="0" lang="en-GB" sz="40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9" name="Title 1"/>
          <p:cNvSpPr txBox="1">
            <a:spLocks/>
          </p:cNvSpPr>
          <p:nvPr/>
        </p:nvSpPr>
        <p:spPr>
          <a:xfrm>
            <a:off x="3491880" y="2276872"/>
            <a:ext cx="1872208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hundreds</a:t>
            </a:r>
            <a:endParaRPr kumimoji="0" lang="en-GB" sz="20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28" name="Straight Connector 27"/>
          <p:cNvCxnSpPr/>
          <p:nvPr/>
        </p:nvCxnSpPr>
        <p:spPr>
          <a:xfrm>
            <a:off x="611560" y="1700808"/>
            <a:ext cx="0" cy="15841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itle 1"/>
          <p:cNvSpPr txBox="1">
            <a:spLocks/>
          </p:cNvSpPr>
          <p:nvPr/>
        </p:nvSpPr>
        <p:spPr>
          <a:xfrm>
            <a:off x="0" y="1628800"/>
            <a:ext cx="50405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dirty="0" err="1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Th</a:t>
            </a:r>
            <a:endParaRPr kumimoji="0" lang="en-GB" sz="40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6" name="Title 1"/>
          <p:cNvSpPr txBox="1">
            <a:spLocks/>
          </p:cNvSpPr>
          <p:nvPr/>
        </p:nvSpPr>
        <p:spPr>
          <a:xfrm>
            <a:off x="0" y="2132856"/>
            <a:ext cx="50405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noProof="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4</a:t>
            </a:r>
            <a:endParaRPr kumimoji="0" lang="en-GB" sz="40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8" name="Title 1"/>
          <p:cNvSpPr txBox="1">
            <a:spLocks/>
          </p:cNvSpPr>
          <p:nvPr/>
        </p:nvSpPr>
        <p:spPr>
          <a:xfrm>
            <a:off x="2699792" y="1772816"/>
            <a:ext cx="1872208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thousands</a:t>
            </a:r>
            <a:endParaRPr kumimoji="0" lang="en-GB" sz="20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40" name="Straight Arrow Connector 39"/>
          <p:cNvCxnSpPr/>
          <p:nvPr/>
        </p:nvCxnSpPr>
        <p:spPr>
          <a:xfrm flipV="1">
            <a:off x="3635896" y="1700808"/>
            <a:ext cx="360040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itle 1"/>
          <p:cNvSpPr txBox="1">
            <a:spLocks/>
          </p:cNvSpPr>
          <p:nvPr/>
        </p:nvSpPr>
        <p:spPr>
          <a:xfrm>
            <a:off x="467544" y="1412776"/>
            <a:ext cx="288032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7200" b="1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5" name="Title 1"/>
          <p:cNvSpPr txBox="1">
            <a:spLocks/>
          </p:cNvSpPr>
          <p:nvPr/>
        </p:nvSpPr>
        <p:spPr>
          <a:xfrm>
            <a:off x="467544" y="1916832"/>
            <a:ext cx="288032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7200" b="1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45" name="Straight Arrow Connector 44"/>
          <p:cNvCxnSpPr/>
          <p:nvPr/>
        </p:nvCxnSpPr>
        <p:spPr>
          <a:xfrm flipH="1" flipV="1">
            <a:off x="5868144" y="1700808"/>
            <a:ext cx="720080" cy="21602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itle 1"/>
          <p:cNvSpPr txBox="1">
            <a:spLocks/>
          </p:cNvSpPr>
          <p:nvPr/>
        </p:nvSpPr>
        <p:spPr>
          <a:xfrm>
            <a:off x="6228184" y="1556792"/>
            <a:ext cx="1584176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units</a:t>
            </a:r>
            <a:endParaRPr kumimoji="0" lang="en-GB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50" name="Title 1"/>
          <p:cNvSpPr txBox="1">
            <a:spLocks/>
          </p:cNvSpPr>
          <p:nvPr/>
        </p:nvSpPr>
        <p:spPr>
          <a:xfrm>
            <a:off x="5220072" y="2060848"/>
            <a:ext cx="1584176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tens</a:t>
            </a:r>
            <a:endParaRPr kumimoji="0" lang="en-GB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44" name="Title 1"/>
          <p:cNvSpPr txBox="1">
            <a:spLocks/>
          </p:cNvSpPr>
          <p:nvPr/>
        </p:nvSpPr>
        <p:spPr>
          <a:xfrm>
            <a:off x="5004048" y="6223918"/>
            <a:ext cx="180020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Only 1 number</a:t>
            </a:r>
            <a: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683568" y="0"/>
            <a:ext cx="828092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GB" sz="5400" u="sng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Round to </a:t>
            </a:r>
            <a:r>
              <a:rPr lang="en-GB" sz="5400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n-GB" sz="5400" u="sng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 significant figure</a:t>
            </a:r>
            <a:endParaRPr kumimoji="0" lang="en-GB" sz="5400" b="0" i="0" u="sng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259632" y="1628800"/>
            <a:ext cx="792088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1/100</a:t>
            </a:r>
            <a:endParaRPr kumimoji="0" lang="en-GB" sz="16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2060848"/>
            <a:ext cx="28438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259632" y="1700808"/>
            <a:ext cx="0" cy="15841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051720" y="1700808"/>
            <a:ext cx="0" cy="15841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le 1"/>
          <p:cNvSpPr txBox="1">
            <a:spLocks/>
          </p:cNvSpPr>
          <p:nvPr/>
        </p:nvSpPr>
        <p:spPr>
          <a:xfrm>
            <a:off x="3779912" y="836712"/>
            <a:ext cx="2304256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0" dirty="0" smtClean="0">
                <a:solidFill>
                  <a:srgbClr val="7030A0"/>
                </a:solidFill>
                <a:latin typeface="Arial" pitchFamily="34" charset="0"/>
                <a:ea typeface="+mj-ea"/>
                <a:cs typeface="Arial" pitchFamily="34" charset="0"/>
              </a:rPr>
              <a:t>0.019</a:t>
            </a:r>
            <a:endParaRPr kumimoji="0" lang="en-GB" sz="8000" b="0" i="0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2051720" y="1628800"/>
            <a:ext cx="86409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1/1000</a:t>
            </a: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611560" y="1628800"/>
            <a:ext cx="648072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1/10</a:t>
            </a: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1403648" y="2132856"/>
            <a:ext cx="50405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noProof="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1</a:t>
            </a:r>
            <a:endParaRPr kumimoji="0" lang="en-GB" sz="40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2195736" y="2132856"/>
            <a:ext cx="50405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9</a:t>
            </a:r>
            <a:endParaRPr kumimoji="0" lang="en-GB" sz="40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flipH="1" flipV="1">
            <a:off x="5364088" y="1772816"/>
            <a:ext cx="432048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4427984" y="1772816"/>
            <a:ext cx="0" cy="7920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itle 1"/>
          <p:cNvSpPr txBox="1">
            <a:spLocks/>
          </p:cNvSpPr>
          <p:nvPr/>
        </p:nvSpPr>
        <p:spPr>
          <a:xfrm>
            <a:off x="4355976" y="1916832"/>
            <a:ext cx="1440160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tenths</a:t>
            </a:r>
            <a:endParaRPr kumimoji="0" lang="en-GB" sz="24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4" name="Title 1"/>
          <p:cNvSpPr txBox="1">
            <a:spLocks/>
          </p:cNvSpPr>
          <p:nvPr/>
        </p:nvSpPr>
        <p:spPr>
          <a:xfrm>
            <a:off x="5508104" y="2060848"/>
            <a:ext cx="1584176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hundredths</a:t>
            </a:r>
            <a:endParaRPr kumimoji="0" lang="en-GB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5" name="Title 1"/>
          <p:cNvSpPr txBox="1">
            <a:spLocks/>
          </p:cNvSpPr>
          <p:nvPr/>
        </p:nvSpPr>
        <p:spPr>
          <a:xfrm>
            <a:off x="251520" y="4149080"/>
            <a:ext cx="2088232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6000" noProof="0" dirty="0" smtClean="0">
                <a:solidFill>
                  <a:srgbClr val="7030A0"/>
                </a:solidFill>
                <a:latin typeface="Arial" pitchFamily="34" charset="0"/>
                <a:ea typeface="+mj-ea"/>
                <a:cs typeface="Arial" pitchFamily="34" charset="0"/>
              </a:rPr>
              <a:t>0.019</a:t>
            </a:r>
            <a:endParaRPr kumimoji="0" lang="en-GB" sz="6000" b="0" i="0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1763688" y="4293096"/>
            <a:ext cx="0" cy="132600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itle 1"/>
          <p:cNvSpPr txBox="1">
            <a:spLocks/>
          </p:cNvSpPr>
          <p:nvPr/>
        </p:nvSpPr>
        <p:spPr>
          <a:xfrm>
            <a:off x="2771800" y="3356992"/>
            <a:ext cx="5976664" cy="28083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1) </a:t>
            </a: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The </a:t>
            </a:r>
            <a:r>
              <a:rPr lang="en-GB" sz="4000" dirty="0" smtClean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1</a:t>
            </a: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 is the</a:t>
            </a:r>
            <a:r>
              <a:rPr lang="en-GB" sz="4000" dirty="0" smtClean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 first </a:t>
            </a: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significant figure, draw a </a:t>
            </a:r>
            <a:r>
              <a:rPr lang="en-GB" sz="4000" dirty="0" smtClean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line on the right </a:t>
            </a: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of it</a:t>
            </a:r>
            <a:endParaRPr lang="en-GB" sz="4000" dirty="0" smtClean="0">
              <a:solidFill>
                <a:srgbClr val="FF000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GB" sz="4000" dirty="0" smtClean="0">
              <a:solidFill>
                <a:srgbClr val="FF00FF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2) Is the number on the right </a:t>
            </a:r>
          </a:p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    </a:t>
            </a:r>
            <a:r>
              <a:rPr lang="en-GB" sz="7700" dirty="0" smtClean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5 or bigger</a:t>
            </a: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?</a:t>
            </a:r>
          </a:p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GB" sz="4000" dirty="0" smtClean="0">
              <a:solidFill>
                <a:srgbClr val="FF00FF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3) YES, so </a:t>
            </a:r>
            <a:r>
              <a:rPr lang="en-GB" sz="4000" dirty="0" smtClean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round up</a:t>
            </a:r>
          </a:p>
          <a:p>
            <a:pPr marL="742950" marR="0" lvl="0" indent="-74295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GB" sz="40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 flipH="1">
            <a:off x="2195736" y="4941168"/>
            <a:ext cx="1008112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6084168" y="5733256"/>
            <a:ext cx="576064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6736288" y="5013176"/>
            <a:ext cx="2182009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GB" sz="8000" u="sng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0.02</a:t>
            </a:r>
            <a:endParaRPr lang="en-GB" sz="8000" u="sng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683568" y="2132856"/>
            <a:ext cx="50405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0</a:t>
            </a:r>
            <a:endParaRPr kumimoji="0" lang="en-GB" sz="40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 flipV="1">
            <a:off x="4860032" y="1772816"/>
            <a:ext cx="0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itle 1"/>
          <p:cNvSpPr txBox="1">
            <a:spLocks/>
          </p:cNvSpPr>
          <p:nvPr/>
        </p:nvSpPr>
        <p:spPr>
          <a:xfrm>
            <a:off x="3491880" y="2276872"/>
            <a:ext cx="1872208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decimal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point</a:t>
            </a:r>
          </a:p>
        </p:txBody>
      </p:sp>
      <p:cxnSp>
        <p:nvCxnSpPr>
          <p:cNvPr id="28" name="Straight Connector 27"/>
          <p:cNvCxnSpPr/>
          <p:nvPr/>
        </p:nvCxnSpPr>
        <p:spPr>
          <a:xfrm>
            <a:off x="611560" y="1700808"/>
            <a:ext cx="0" cy="15841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itle 1"/>
          <p:cNvSpPr txBox="1">
            <a:spLocks/>
          </p:cNvSpPr>
          <p:nvPr/>
        </p:nvSpPr>
        <p:spPr>
          <a:xfrm>
            <a:off x="0" y="1628800"/>
            <a:ext cx="50405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U</a:t>
            </a:r>
          </a:p>
        </p:txBody>
      </p:sp>
      <p:sp>
        <p:nvSpPr>
          <p:cNvPr id="36" name="Title 1"/>
          <p:cNvSpPr txBox="1">
            <a:spLocks/>
          </p:cNvSpPr>
          <p:nvPr/>
        </p:nvSpPr>
        <p:spPr>
          <a:xfrm>
            <a:off x="0" y="2132856"/>
            <a:ext cx="50405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noProof="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0</a:t>
            </a:r>
            <a:endParaRPr kumimoji="0" lang="en-GB" sz="40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8" name="Title 1"/>
          <p:cNvSpPr txBox="1">
            <a:spLocks/>
          </p:cNvSpPr>
          <p:nvPr/>
        </p:nvSpPr>
        <p:spPr>
          <a:xfrm>
            <a:off x="2699792" y="1772816"/>
            <a:ext cx="1872208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units</a:t>
            </a:r>
            <a:endParaRPr kumimoji="0" lang="en-GB" sz="20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40" name="Straight Arrow Connector 39"/>
          <p:cNvCxnSpPr/>
          <p:nvPr/>
        </p:nvCxnSpPr>
        <p:spPr>
          <a:xfrm flipV="1">
            <a:off x="3635896" y="1700808"/>
            <a:ext cx="360040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itle 1"/>
          <p:cNvSpPr txBox="1">
            <a:spLocks/>
          </p:cNvSpPr>
          <p:nvPr/>
        </p:nvSpPr>
        <p:spPr>
          <a:xfrm>
            <a:off x="467544" y="1412776"/>
            <a:ext cx="288032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7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.</a:t>
            </a:r>
          </a:p>
        </p:txBody>
      </p:sp>
      <p:sp>
        <p:nvSpPr>
          <p:cNvPr id="35" name="Title 1"/>
          <p:cNvSpPr txBox="1">
            <a:spLocks/>
          </p:cNvSpPr>
          <p:nvPr/>
        </p:nvSpPr>
        <p:spPr>
          <a:xfrm>
            <a:off x="467544" y="1916832"/>
            <a:ext cx="288032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7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.</a:t>
            </a:r>
          </a:p>
        </p:txBody>
      </p:sp>
      <p:cxnSp>
        <p:nvCxnSpPr>
          <p:cNvPr id="45" name="Straight Arrow Connector 44"/>
          <p:cNvCxnSpPr/>
          <p:nvPr/>
        </p:nvCxnSpPr>
        <p:spPr>
          <a:xfrm flipH="1" flipV="1">
            <a:off x="5868144" y="1700808"/>
            <a:ext cx="720080" cy="21602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itle 1"/>
          <p:cNvSpPr txBox="1">
            <a:spLocks/>
          </p:cNvSpPr>
          <p:nvPr/>
        </p:nvSpPr>
        <p:spPr>
          <a:xfrm>
            <a:off x="6444208" y="1628800"/>
            <a:ext cx="1584176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thousandths</a:t>
            </a:r>
            <a:endParaRPr kumimoji="0" lang="en-GB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50" name="Title 1"/>
          <p:cNvSpPr txBox="1">
            <a:spLocks/>
          </p:cNvSpPr>
          <p:nvPr/>
        </p:nvSpPr>
        <p:spPr>
          <a:xfrm>
            <a:off x="5660504" y="2213248"/>
            <a:ext cx="1584176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hundredths</a:t>
            </a:r>
            <a:endParaRPr kumimoji="0" lang="en-GB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42" name="Title 1"/>
          <p:cNvSpPr txBox="1">
            <a:spLocks/>
          </p:cNvSpPr>
          <p:nvPr/>
        </p:nvSpPr>
        <p:spPr>
          <a:xfrm>
            <a:off x="5004048" y="6223918"/>
            <a:ext cx="180020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Only 1 number</a:t>
            </a:r>
            <a: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323528" y="0"/>
            <a:ext cx="8604448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5400" u="sng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Round to </a:t>
            </a:r>
            <a:r>
              <a:rPr lang="en-GB" sz="5400" u="sng" dirty="0" smtClean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2</a:t>
            </a:r>
            <a:r>
              <a:rPr lang="en-GB" sz="5400" u="sng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 significant figures</a:t>
            </a:r>
            <a:endParaRPr kumimoji="0" lang="en-GB" sz="5400" b="0" i="0" u="sng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259632" y="1628800"/>
            <a:ext cx="792088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100" noProof="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T</a:t>
            </a:r>
            <a:endParaRPr kumimoji="0" lang="en-GB" sz="31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2060848"/>
            <a:ext cx="28438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259632" y="1700808"/>
            <a:ext cx="0" cy="15841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051720" y="1700808"/>
            <a:ext cx="0" cy="15841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le 1"/>
          <p:cNvSpPr txBox="1">
            <a:spLocks/>
          </p:cNvSpPr>
          <p:nvPr/>
        </p:nvSpPr>
        <p:spPr>
          <a:xfrm>
            <a:off x="3779912" y="836712"/>
            <a:ext cx="2304256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4732</a:t>
            </a:r>
            <a:endParaRPr kumimoji="0" lang="en-GB" sz="8000" b="0" i="0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2051720" y="1628800"/>
            <a:ext cx="86409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U</a:t>
            </a:r>
            <a:endParaRPr kumimoji="0" lang="en-GB" sz="40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611560" y="1628800"/>
            <a:ext cx="648072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H</a:t>
            </a:r>
            <a:endParaRPr kumimoji="0" lang="en-GB" sz="40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1403648" y="2132856"/>
            <a:ext cx="50405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3</a:t>
            </a:r>
            <a:endParaRPr kumimoji="0" lang="en-GB" sz="40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2195736" y="2132856"/>
            <a:ext cx="50405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noProof="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2</a:t>
            </a:r>
            <a:endParaRPr kumimoji="0" lang="en-GB" sz="40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flipH="1" flipV="1">
            <a:off x="5292080" y="1916832"/>
            <a:ext cx="432048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4427984" y="1844824"/>
            <a:ext cx="144016" cy="72008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itle 1"/>
          <p:cNvSpPr txBox="1">
            <a:spLocks/>
          </p:cNvSpPr>
          <p:nvPr/>
        </p:nvSpPr>
        <p:spPr>
          <a:xfrm>
            <a:off x="251520" y="4149080"/>
            <a:ext cx="2088232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6000" dirty="0" smtClean="0">
                <a:solidFill>
                  <a:srgbClr val="7030A0"/>
                </a:solidFill>
                <a:latin typeface="Arial" pitchFamily="34" charset="0"/>
                <a:ea typeface="+mj-ea"/>
                <a:cs typeface="Arial" pitchFamily="34" charset="0"/>
              </a:rPr>
              <a:t>4732</a:t>
            </a:r>
            <a:endParaRPr kumimoji="0" lang="en-GB" sz="6000" b="0" i="0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1259632" y="4365104"/>
            <a:ext cx="0" cy="132600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itle 1"/>
          <p:cNvSpPr txBox="1">
            <a:spLocks/>
          </p:cNvSpPr>
          <p:nvPr/>
        </p:nvSpPr>
        <p:spPr>
          <a:xfrm>
            <a:off x="2771800" y="3356992"/>
            <a:ext cx="5976664" cy="28083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1) </a:t>
            </a: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Count </a:t>
            </a:r>
            <a:r>
              <a:rPr lang="en-GB" sz="4000" dirty="0" smtClean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2</a:t>
            </a:r>
            <a:r>
              <a:rPr lang="en-GB" sz="4000" dirty="0" smtClean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significant figures and draw a </a:t>
            </a:r>
            <a:r>
              <a:rPr lang="en-GB" sz="4000" dirty="0" smtClean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line on the right</a:t>
            </a:r>
            <a:endParaRPr lang="en-GB" sz="4000" dirty="0" smtClean="0">
              <a:solidFill>
                <a:srgbClr val="FF000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GB" sz="4000" dirty="0" smtClean="0">
              <a:solidFill>
                <a:srgbClr val="FF00FF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2) Is the number on the right </a:t>
            </a:r>
          </a:p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    </a:t>
            </a:r>
            <a:r>
              <a:rPr lang="en-GB" sz="7700" dirty="0" smtClean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5 or bigger</a:t>
            </a: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?</a:t>
            </a:r>
          </a:p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GB" sz="4000" dirty="0" smtClean="0">
              <a:solidFill>
                <a:srgbClr val="FF00FF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3) </a:t>
            </a: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NO</a:t>
            </a: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, </a:t>
            </a: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so </a:t>
            </a:r>
            <a:r>
              <a:rPr lang="en-GB" sz="4000" dirty="0" smtClean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round </a:t>
            </a:r>
            <a:r>
              <a:rPr lang="en-GB" sz="4000" dirty="0" smtClean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down</a:t>
            </a:r>
            <a:endParaRPr lang="en-GB" sz="4000" dirty="0" smtClean="0">
              <a:solidFill>
                <a:srgbClr val="FF000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742950" marR="0" lvl="0" indent="-74295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GB" sz="40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 flipH="1">
            <a:off x="1619672" y="4941168"/>
            <a:ext cx="1584176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6300192" y="5733256"/>
            <a:ext cx="36004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6593621" y="5013176"/>
            <a:ext cx="2467342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GB" sz="8000" u="sng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4700</a:t>
            </a:r>
            <a:endParaRPr lang="en-GB" sz="8000" u="sng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683568" y="2132856"/>
            <a:ext cx="50405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7</a:t>
            </a:r>
            <a:endParaRPr kumimoji="0" lang="en-GB" sz="40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9" name="Title 1"/>
          <p:cNvSpPr txBox="1">
            <a:spLocks/>
          </p:cNvSpPr>
          <p:nvPr/>
        </p:nvSpPr>
        <p:spPr>
          <a:xfrm>
            <a:off x="3491880" y="2276872"/>
            <a:ext cx="1872208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hundreds</a:t>
            </a:r>
            <a:endParaRPr kumimoji="0" lang="en-GB" sz="20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28" name="Straight Connector 27"/>
          <p:cNvCxnSpPr/>
          <p:nvPr/>
        </p:nvCxnSpPr>
        <p:spPr>
          <a:xfrm>
            <a:off x="611560" y="1700808"/>
            <a:ext cx="0" cy="15841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itle 1"/>
          <p:cNvSpPr txBox="1">
            <a:spLocks/>
          </p:cNvSpPr>
          <p:nvPr/>
        </p:nvSpPr>
        <p:spPr>
          <a:xfrm>
            <a:off x="0" y="1628800"/>
            <a:ext cx="50405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dirty="0" err="1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Th</a:t>
            </a:r>
            <a:endParaRPr kumimoji="0" lang="en-GB" sz="40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6" name="Title 1"/>
          <p:cNvSpPr txBox="1">
            <a:spLocks/>
          </p:cNvSpPr>
          <p:nvPr/>
        </p:nvSpPr>
        <p:spPr>
          <a:xfrm>
            <a:off x="0" y="2132856"/>
            <a:ext cx="50405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noProof="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4</a:t>
            </a:r>
            <a:endParaRPr kumimoji="0" lang="en-GB" sz="40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8" name="Title 1"/>
          <p:cNvSpPr txBox="1">
            <a:spLocks/>
          </p:cNvSpPr>
          <p:nvPr/>
        </p:nvSpPr>
        <p:spPr>
          <a:xfrm>
            <a:off x="2699792" y="1772816"/>
            <a:ext cx="1872208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thousands</a:t>
            </a:r>
            <a:endParaRPr kumimoji="0" lang="en-GB" sz="20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40" name="Straight Arrow Connector 39"/>
          <p:cNvCxnSpPr/>
          <p:nvPr/>
        </p:nvCxnSpPr>
        <p:spPr>
          <a:xfrm flipV="1">
            <a:off x="3635896" y="1700808"/>
            <a:ext cx="360040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itle 1"/>
          <p:cNvSpPr txBox="1">
            <a:spLocks/>
          </p:cNvSpPr>
          <p:nvPr/>
        </p:nvSpPr>
        <p:spPr>
          <a:xfrm>
            <a:off x="467544" y="1412776"/>
            <a:ext cx="288032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7200" b="1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5" name="Title 1"/>
          <p:cNvSpPr txBox="1">
            <a:spLocks/>
          </p:cNvSpPr>
          <p:nvPr/>
        </p:nvSpPr>
        <p:spPr>
          <a:xfrm>
            <a:off x="467544" y="1916832"/>
            <a:ext cx="288032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7200" b="1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45" name="Straight Arrow Connector 44"/>
          <p:cNvCxnSpPr/>
          <p:nvPr/>
        </p:nvCxnSpPr>
        <p:spPr>
          <a:xfrm flipH="1" flipV="1">
            <a:off x="5868144" y="1700808"/>
            <a:ext cx="720080" cy="21602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itle 1"/>
          <p:cNvSpPr txBox="1">
            <a:spLocks/>
          </p:cNvSpPr>
          <p:nvPr/>
        </p:nvSpPr>
        <p:spPr>
          <a:xfrm>
            <a:off x="6228184" y="1556792"/>
            <a:ext cx="1584176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units</a:t>
            </a:r>
            <a:endParaRPr kumimoji="0" lang="en-GB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50" name="Title 1"/>
          <p:cNvSpPr txBox="1">
            <a:spLocks/>
          </p:cNvSpPr>
          <p:nvPr/>
        </p:nvSpPr>
        <p:spPr>
          <a:xfrm>
            <a:off x="5220072" y="2060848"/>
            <a:ext cx="1584176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tens</a:t>
            </a:r>
            <a:endParaRPr kumimoji="0" lang="en-GB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44" name="Title 1"/>
          <p:cNvSpPr txBox="1">
            <a:spLocks/>
          </p:cNvSpPr>
          <p:nvPr/>
        </p:nvSpPr>
        <p:spPr>
          <a:xfrm>
            <a:off x="5004048" y="6223918"/>
            <a:ext cx="180020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Only 2 numbers</a:t>
            </a:r>
            <a: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251520" y="0"/>
            <a:ext cx="8568952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GB" sz="5400" u="sng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Round to </a:t>
            </a:r>
            <a:r>
              <a:rPr lang="en-GB" sz="5400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GB" sz="5400" u="sng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 significant figures</a:t>
            </a:r>
            <a:endParaRPr kumimoji="0" lang="en-GB" sz="5400" b="0" i="0" u="sng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259632" y="1628800"/>
            <a:ext cx="792088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1/100</a:t>
            </a:r>
            <a:endParaRPr kumimoji="0" lang="en-GB" sz="16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2060848"/>
            <a:ext cx="28438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259632" y="1700808"/>
            <a:ext cx="0" cy="15841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051720" y="1700808"/>
            <a:ext cx="0" cy="15841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le 1"/>
          <p:cNvSpPr txBox="1">
            <a:spLocks/>
          </p:cNvSpPr>
          <p:nvPr/>
        </p:nvSpPr>
        <p:spPr>
          <a:xfrm>
            <a:off x="3779912" y="836712"/>
            <a:ext cx="2304256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0" dirty="0" smtClean="0">
                <a:solidFill>
                  <a:srgbClr val="7030A0"/>
                </a:solidFill>
                <a:latin typeface="Arial" pitchFamily="34" charset="0"/>
                <a:ea typeface="+mj-ea"/>
                <a:cs typeface="Arial" pitchFamily="34" charset="0"/>
              </a:rPr>
              <a:t>0.279</a:t>
            </a:r>
            <a:endParaRPr kumimoji="0" lang="en-GB" sz="8000" b="0" i="0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2051720" y="1628800"/>
            <a:ext cx="86409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1/1000</a:t>
            </a: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611560" y="1628800"/>
            <a:ext cx="648072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1/10</a:t>
            </a: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1403648" y="2132856"/>
            <a:ext cx="50405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7</a:t>
            </a:r>
            <a:endParaRPr kumimoji="0" lang="en-GB" sz="40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2195736" y="2132856"/>
            <a:ext cx="50405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9</a:t>
            </a:r>
            <a:endParaRPr kumimoji="0" lang="en-GB" sz="40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flipH="1" flipV="1">
            <a:off x="5364088" y="1772816"/>
            <a:ext cx="432048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4427984" y="1772816"/>
            <a:ext cx="0" cy="7920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itle 1"/>
          <p:cNvSpPr txBox="1">
            <a:spLocks/>
          </p:cNvSpPr>
          <p:nvPr/>
        </p:nvSpPr>
        <p:spPr>
          <a:xfrm>
            <a:off x="4355976" y="1916832"/>
            <a:ext cx="1440160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tenths</a:t>
            </a:r>
            <a:endParaRPr kumimoji="0" lang="en-GB" sz="24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4" name="Title 1"/>
          <p:cNvSpPr txBox="1">
            <a:spLocks/>
          </p:cNvSpPr>
          <p:nvPr/>
        </p:nvSpPr>
        <p:spPr>
          <a:xfrm>
            <a:off x="5508104" y="2060848"/>
            <a:ext cx="1584176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hundredths</a:t>
            </a:r>
            <a:endParaRPr kumimoji="0" lang="en-GB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5" name="Title 1"/>
          <p:cNvSpPr txBox="1">
            <a:spLocks/>
          </p:cNvSpPr>
          <p:nvPr/>
        </p:nvSpPr>
        <p:spPr>
          <a:xfrm>
            <a:off x="251520" y="4149080"/>
            <a:ext cx="2088232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6000" noProof="0" dirty="0" smtClean="0">
                <a:solidFill>
                  <a:srgbClr val="7030A0"/>
                </a:solidFill>
                <a:latin typeface="Arial" pitchFamily="34" charset="0"/>
                <a:ea typeface="+mj-ea"/>
                <a:cs typeface="Arial" pitchFamily="34" charset="0"/>
              </a:rPr>
              <a:t>0.279</a:t>
            </a:r>
            <a:endParaRPr kumimoji="0" lang="en-GB" sz="6000" b="0" i="0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1763688" y="4365104"/>
            <a:ext cx="0" cy="132600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itle 1"/>
          <p:cNvSpPr txBox="1">
            <a:spLocks/>
          </p:cNvSpPr>
          <p:nvPr/>
        </p:nvSpPr>
        <p:spPr>
          <a:xfrm>
            <a:off x="2771800" y="3356992"/>
            <a:ext cx="5976664" cy="28083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/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1) </a:t>
            </a: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The </a:t>
            </a:r>
            <a:r>
              <a:rPr lang="en-GB" sz="4000" dirty="0" smtClean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7</a:t>
            </a: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 is the</a:t>
            </a:r>
            <a:r>
              <a:rPr lang="en-GB" sz="4000" dirty="0" smtClean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 second </a:t>
            </a: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significant figure, draw a </a:t>
            </a:r>
            <a:r>
              <a:rPr lang="en-GB" sz="4000" dirty="0" smtClean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line on the right </a:t>
            </a: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of it</a:t>
            </a:r>
            <a:endParaRPr lang="en-GB" sz="4000" dirty="0" smtClean="0">
              <a:solidFill>
                <a:srgbClr val="FF000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GB" sz="4000" dirty="0" smtClean="0">
              <a:solidFill>
                <a:srgbClr val="FF00FF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2) Is the number on the right </a:t>
            </a:r>
          </a:p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    </a:t>
            </a:r>
            <a:r>
              <a:rPr lang="en-GB" sz="7700" dirty="0" smtClean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5 or bigger</a:t>
            </a: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?</a:t>
            </a:r>
          </a:p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GB" sz="4000" dirty="0" smtClean="0">
              <a:solidFill>
                <a:srgbClr val="FF00FF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3) YES, so </a:t>
            </a:r>
            <a:r>
              <a:rPr lang="en-GB" sz="4000" dirty="0" smtClean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round up</a:t>
            </a:r>
          </a:p>
          <a:p>
            <a:pPr marL="742950" marR="0" lvl="0" indent="-74295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GB" sz="40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 flipH="1">
            <a:off x="2195736" y="4941168"/>
            <a:ext cx="1008112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6084168" y="5733256"/>
            <a:ext cx="576064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6736289" y="5013176"/>
            <a:ext cx="2182009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GB" sz="8000" u="sng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0.28</a:t>
            </a:r>
            <a:endParaRPr lang="en-GB" sz="8000" u="sng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683568" y="2132856"/>
            <a:ext cx="50405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noProof="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2</a:t>
            </a:r>
            <a:endParaRPr kumimoji="0" lang="en-GB" sz="40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 flipV="1">
            <a:off x="4860032" y="1772816"/>
            <a:ext cx="0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itle 1"/>
          <p:cNvSpPr txBox="1">
            <a:spLocks/>
          </p:cNvSpPr>
          <p:nvPr/>
        </p:nvSpPr>
        <p:spPr>
          <a:xfrm>
            <a:off x="3491880" y="2276872"/>
            <a:ext cx="1872208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decimal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point</a:t>
            </a:r>
          </a:p>
        </p:txBody>
      </p:sp>
      <p:cxnSp>
        <p:nvCxnSpPr>
          <p:cNvPr id="28" name="Straight Connector 27"/>
          <p:cNvCxnSpPr/>
          <p:nvPr/>
        </p:nvCxnSpPr>
        <p:spPr>
          <a:xfrm>
            <a:off x="611560" y="1700808"/>
            <a:ext cx="0" cy="15841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itle 1"/>
          <p:cNvSpPr txBox="1">
            <a:spLocks/>
          </p:cNvSpPr>
          <p:nvPr/>
        </p:nvSpPr>
        <p:spPr>
          <a:xfrm>
            <a:off x="0" y="1628800"/>
            <a:ext cx="50405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U</a:t>
            </a:r>
          </a:p>
        </p:txBody>
      </p:sp>
      <p:sp>
        <p:nvSpPr>
          <p:cNvPr id="36" name="Title 1"/>
          <p:cNvSpPr txBox="1">
            <a:spLocks/>
          </p:cNvSpPr>
          <p:nvPr/>
        </p:nvSpPr>
        <p:spPr>
          <a:xfrm>
            <a:off x="0" y="2132856"/>
            <a:ext cx="50405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noProof="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0</a:t>
            </a:r>
            <a:endParaRPr kumimoji="0" lang="en-GB" sz="40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8" name="Title 1"/>
          <p:cNvSpPr txBox="1">
            <a:spLocks/>
          </p:cNvSpPr>
          <p:nvPr/>
        </p:nvSpPr>
        <p:spPr>
          <a:xfrm>
            <a:off x="2699792" y="1772816"/>
            <a:ext cx="1872208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units</a:t>
            </a:r>
            <a:endParaRPr kumimoji="0" lang="en-GB" sz="20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40" name="Straight Arrow Connector 39"/>
          <p:cNvCxnSpPr/>
          <p:nvPr/>
        </p:nvCxnSpPr>
        <p:spPr>
          <a:xfrm flipV="1">
            <a:off x="3635896" y="1700808"/>
            <a:ext cx="360040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itle 1"/>
          <p:cNvSpPr txBox="1">
            <a:spLocks/>
          </p:cNvSpPr>
          <p:nvPr/>
        </p:nvSpPr>
        <p:spPr>
          <a:xfrm>
            <a:off x="467544" y="1412776"/>
            <a:ext cx="288032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7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.</a:t>
            </a:r>
          </a:p>
        </p:txBody>
      </p:sp>
      <p:sp>
        <p:nvSpPr>
          <p:cNvPr id="35" name="Title 1"/>
          <p:cNvSpPr txBox="1">
            <a:spLocks/>
          </p:cNvSpPr>
          <p:nvPr/>
        </p:nvSpPr>
        <p:spPr>
          <a:xfrm>
            <a:off x="467544" y="1916832"/>
            <a:ext cx="288032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7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.</a:t>
            </a:r>
          </a:p>
        </p:txBody>
      </p:sp>
      <p:cxnSp>
        <p:nvCxnSpPr>
          <p:cNvPr id="45" name="Straight Arrow Connector 44"/>
          <p:cNvCxnSpPr/>
          <p:nvPr/>
        </p:nvCxnSpPr>
        <p:spPr>
          <a:xfrm flipH="1" flipV="1">
            <a:off x="5868144" y="1700808"/>
            <a:ext cx="720080" cy="21602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itle 1"/>
          <p:cNvSpPr txBox="1">
            <a:spLocks/>
          </p:cNvSpPr>
          <p:nvPr/>
        </p:nvSpPr>
        <p:spPr>
          <a:xfrm>
            <a:off x="6444208" y="1628800"/>
            <a:ext cx="1584176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thousandths</a:t>
            </a:r>
            <a:endParaRPr kumimoji="0" lang="en-GB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50" name="Title 1"/>
          <p:cNvSpPr txBox="1">
            <a:spLocks/>
          </p:cNvSpPr>
          <p:nvPr/>
        </p:nvSpPr>
        <p:spPr>
          <a:xfrm>
            <a:off x="5660504" y="2213248"/>
            <a:ext cx="1584176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hundredths</a:t>
            </a:r>
            <a:endParaRPr kumimoji="0" lang="en-GB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42" name="Title 1"/>
          <p:cNvSpPr txBox="1">
            <a:spLocks/>
          </p:cNvSpPr>
          <p:nvPr/>
        </p:nvSpPr>
        <p:spPr>
          <a:xfrm>
            <a:off x="5004048" y="6223918"/>
            <a:ext cx="180020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Only 2 numbers</a:t>
            </a:r>
            <a: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323528" y="0"/>
            <a:ext cx="8604448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5400" u="sng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Round to </a:t>
            </a:r>
            <a:r>
              <a:rPr lang="en-GB" sz="5400" u="sng" dirty="0" smtClean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3</a:t>
            </a:r>
            <a:r>
              <a:rPr lang="en-GB" sz="5400" u="sng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 significant figures</a:t>
            </a:r>
            <a:endParaRPr kumimoji="0" lang="en-GB" sz="5400" b="0" i="0" u="sng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259632" y="1628800"/>
            <a:ext cx="792088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100" noProof="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T</a:t>
            </a:r>
            <a:endParaRPr kumimoji="0" lang="en-GB" sz="31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2060848"/>
            <a:ext cx="28438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259632" y="1700808"/>
            <a:ext cx="0" cy="15841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051720" y="1700808"/>
            <a:ext cx="0" cy="15841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le 1"/>
          <p:cNvSpPr txBox="1">
            <a:spLocks/>
          </p:cNvSpPr>
          <p:nvPr/>
        </p:nvSpPr>
        <p:spPr>
          <a:xfrm>
            <a:off x="3779912" y="836712"/>
            <a:ext cx="2304256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9835</a:t>
            </a:r>
            <a:endParaRPr kumimoji="0" lang="en-GB" sz="8000" b="0" i="0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2051720" y="1628800"/>
            <a:ext cx="86409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U</a:t>
            </a:r>
            <a:endParaRPr kumimoji="0" lang="en-GB" sz="40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611560" y="1628800"/>
            <a:ext cx="648072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H</a:t>
            </a:r>
            <a:endParaRPr kumimoji="0" lang="en-GB" sz="40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1403648" y="2132856"/>
            <a:ext cx="50405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3</a:t>
            </a:r>
            <a:endParaRPr kumimoji="0" lang="en-GB" sz="40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2195736" y="2132856"/>
            <a:ext cx="50405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noProof="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5</a:t>
            </a:r>
            <a:endParaRPr kumimoji="0" lang="en-GB" sz="40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flipH="1" flipV="1">
            <a:off x="5292080" y="1916832"/>
            <a:ext cx="432048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4427984" y="1844824"/>
            <a:ext cx="144016" cy="72008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itle 1"/>
          <p:cNvSpPr txBox="1">
            <a:spLocks/>
          </p:cNvSpPr>
          <p:nvPr/>
        </p:nvSpPr>
        <p:spPr>
          <a:xfrm>
            <a:off x="251520" y="4149080"/>
            <a:ext cx="2088232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6000" noProof="0" dirty="0" smtClean="0">
                <a:solidFill>
                  <a:srgbClr val="7030A0"/>
                </a:solidFill>
                <a:latin typeface="Arial" pitchFamily="34" charset="0"/>
                <a:ea typeface="+mj-ea"/>
                <a:cs typeface="Arial" pitchFamily="34" charset="0"/>
              </a:rPr>
              <a:t>9835</a:t>
            </a:r>
            <a:endParaRPr kumimoji="0" lang="en-GB" sz="6000" b="0" i="0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1691680" y="4365104"/>
            <a:ext cx="0" cy="132600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itle 1"/>
          <p:cNvSpPr txBox="1">
            <a:spLocks/>
          </p:cNvSpPr>
          <p:nvPr/>
        </p:nvSpPr>
        <p:spPr>
          <a:xfrm>
            <a:off x="2771800" y="3356992"/>
            <a:ext cx="5976664" cy="28083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1) </a:t>
            </a: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Count </a:t>
            </a:r>
            <a:r>
              <a:rPr lang="en-GB" sz="4000" dirty="0" smtClean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3 </a:t>
            </a: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significant figures and draw a </a:t>
            </a:r>
            <a:r>
              <a:rPr lang="en-GB" sz="4000" dirty="0" smtClean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line on the right</a:t>
            </a:r>
            <a:endParaRPr lang="en-GB" sz="4000" dirty="0" smtClean="0">
              <a:solidFill>
                <a:srgbClr val="FF000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GB" sz="4000" dirty="0" smtClean="0">
              <a:solidFill>
                <a:srgbClr val="FF00FF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2) Is the number on the right </a:t>
            </a:r>
          </a:p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    </a:t>
            </a:r>
            <a:r>
              <a:rPr lang="en-GB" sz="7700" dirty="0" smtClean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5 or bigger</a:t>
            </a: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?</a:t>
            </a:r>
          </a:p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GB" sz="4000" dirty="0" smtClean="0">
              <a:solidFill>
                <a:srgbClr val="FF00FF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3) </a:t>
            </a: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YES, </a:t>
            </a: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so </a:t>
            </a:r>
            <a:r>
              <a:rPr lang="en-GB" sz="4000" dirty="0" smtClean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round </a:t>
            </a:r>
            <a:r>
              <a:rPr lang="en-GB" sz="4000" dirty="0" smtClean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up</a:t>
            </a:r>
            <a:endParaRPr lang="en-GB" sz="4000" dirty="0" smtClean="0">
              <a:solidFill>
                <a:srgbClr val="FF000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742950" marR="0" lvl="0" indent="-74295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GB" sz="40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 flipH="1">
            <a:off x="2195736" y="4941168"/>
            <a:ext cx="1008112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6084168" y="5733256"/>
            <a:ext cx="576064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6593622" y="5013176"/>
            <a:ext cx="2467342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GB" sz="8000" u="sng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9840</a:t>
            </a:r>
            <a:endParaRPr lang="en-GB" sz="8000" u="sng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683568" y="2132856"/>
            <a:ext cx="50405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noProof="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8</a:t>
            </a:r>
            <a:endParaRPr kumimoji="0" lang="en-GB" sz="40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9" name="Title 1"/>
          <p:cNvSpPr txBox="1">
            <a:spLocks/>
          </p:cNvSpPr>
          <p:nvPr/>
        </p:nvSpPr>
        <p:spPr>
          <a:xfrm>
            <a:off x="3491880" y="2276872"/>
            <a:ext cx="1872208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hundreds</a:t>
            </a:r>
            <a:endParaRPr kumimoji="0" lang="en-GB" sz="20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28" name="Straight Connector 27"/>
          <p:cNvCxnSpPr/>
          <p:nvPr/>
        </p:nvCxnSpPr>
        <p:spPr>
          <a:xfrm>
            <a:off x="611560" y="1700808"/>
            <a:ext cx="0" cy="15841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itle 1"/>
          <p:cNvSpPr txBox="1">
            <a:spLocks/>
          </p:cNvSpPr>
          <p:nvPr/>
        </p:nvSpPr>
        <p:spPr>
          <a:xfrm>
            <a:off x="0" y="1628800"/>
            <a:ext cx="50405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dirty="0" err="1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Th</a:t>
            </a:r>
            <a:endParaRPr kumimoji="0" lang="en-GB" sz="40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6" name="Title 1"/>
          <p:cNvSpPr txBox="1">
            <a:spLocks/>
          </p:cNvSpPr>
          <p:nvPr/>
        </p:nvSpPr>
        <p:spPr>
          <a:xfrm>
            <a:off x="0" y="2132856"/>
            <a:ext cx="50405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9</a:t>
            </a:r>
            <a:endParaRPr kumimoji="0" lang="en-GB" sz="40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8" name="Title 1"/>
          <p:cNvSpPr txBox="1">
            <a:spLocks/>
          </p:cNvSpPr>
          <p:nvPr/>
        </p:nvSpPr>
        <p:spPr>
          <a:xfrm>
            <a:off x="2699792" y="1772816"/>
            <a:ext cx="1872208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thousands</a:t>
            </a:r>
            <a:endParaRPr kumimoji="0" lang="en-GB" sz="20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40" name="Straight Arrow Connector 39"/>
          <p:cNvCxnSpPr/>
          <p:nvPr/>
        </p:nvCxnSpPr>
        <p:spPr>
          <a:xfrm flipV="1">
            <a:off x="3635896" y="1700808"/>
            <a:ext cx="360040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itle 1"/>
          <p:cNvSpPr txBox="1">
            <a:spLocks/>
          </p:cNvSpPr>
          <p:nvPr/>
        </p:nvSpPr>
        <p:spPr>
          <a:xfrm>
            <a:off x="467544" y="1412776"/>
            <a:ext cx="288032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7200" b="1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5" name="Title 1"/>
          <p:cNvSpPr txBox="1">
            <a:spLocks/>
          </p:cNvSpPr>
          <p:nvPr/>
        </p:nvSpPr>
        <p:spPr>
          <a:xfrm>
            <a:off x="467544" y="1916832"/>
            <a:ext cx="288032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7200" b="1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45" name="Straight Arrow Connector 44"/>
          <p:cNvCxnSpPr/>
          <p:nvPr/>
        </p:nvCxnSpPr>
        <p:spPr>
          <a:xfrm flipH="1" flipV="1">
            <a:off x="5868144" y="1700808"/>
            <a:ext cx="720080" cy="21602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itle 1"/>
          <p:cNvSpPr txBox="1">
            <a:spLocks/>
          </p:cNvSpPr>
          <p:nvPr/>
        </p:nvSpPr>
        <p:spPr>
          <a:xfrm>
            <a:off x="6228184" y="1556792"/>
            <a:ext cx="1584176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units</a:t>
            </a:r>
            <a:endParaRPr kumimoji="0" lang="en-GB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50" name="Title 1"/>
          <p:cNvSpPr txBox="1">
            <a:spLocks/>
          </p:cNvSpPr>
          <p:nvPr/>
        </p:nvSpPr>
        <p:spPr>
          <a:xfrm>
            <a:off x="5220072" y="2060848"/>
            <a:ext cx="1584176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tens</a:t>
            </a:r>
            <a:endParaRPr kumimoji="0" lang="en-GB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44" name="Title 1"/>
          <p:cNvSpPr txBox="1">
            <a:spLocks/>
          </p:cNvSpPr>
          <p:nvPr/>
        </p:nvSpPr>
        <p:spPr>
          <a:xfrm>
            <a:off x="5004048" y="6223918"/>
            <a:ext cx="180020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Only 3 numbers</a:t>
            </a:r>
            <a: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251520" y="0"/>
            <a:ext cx="8568952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GB" sz="5400" u="sng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Round to </a:t>
            </a:r>
            <a:r>
              <a:rPr lang="en-GB" sz="5400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GB" sz="5400" u="sng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5400" u="sng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significant figures</a:t>
            </a:r>
            <a:endParaRPr kumimoji="0" lang="en-GB" sz="5400" b="0" i="0" u="sng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051720" y="1628800"/>
            <a:ext cx="792088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1/100</a:t>
            </a:r>
            <a:endParaRPr kumimoji="0" lang="en-GB" sz="16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2060848"/>
            <a:ext cx="28438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259632" y="1700808"/>
            <a:ext cx="0" cy="15841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051720" y="1700808"/>
            <a:ext cx="0" cy="15841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le 1"/>
          <p:cNvSpPr txBox="1">
            <a:spLocks/>
          </p:cNvSpPr>
          <p:nvPr/>
        </p:nvSpPr>
        <p:spPr>
          <a:xfrm>
            <a:off x="3779912" y="836712"/>
            <a:ext cx="2304256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0" noProof="0" dirty="0" smtClean="0">
                <a:solidFill>
                  <a:srgbClr val="7030A0"/>
                </a:solidFill>
                <a:latin typeface="Arial" pitchFamily="34" charset="0"/>
                <a:ea typeface="+mj-ea"/>
                <a:cs typeface="Arial" pitchFamily="34" charset="0"/>
              </a:rPr>
              <a:t>18.43</a:t>
            </a:r>
            <a:endParaRPr kumimoji="0" lang="en-GB" sz="8000" b="0" i="0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1331640" y="1628800"/>
            <a:ext cx="648072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1/10</a:t>
            </a: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1403648" y="2132856"/>
            <a:ext cx="50405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noProof="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4</a:t>
            </a:r>
            <a:endParaRPr kumimoji="0" lang="en-GB" sz="40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2195736" y="2132856"/>
            <a:ext cx="50405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3</a:t>
            </a:r>
            <a:endParaRPr kumimoji="0" lang="en-GB" sz="40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flipH="1" flipV="1">
            <a:off x="5364088" y="1772816"/>
            <a:ext cx="432048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4427984" y="1772816"/>
            <a:ext cx="0" cy="7920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itle 1"/>
          <p:cNvSpPr txBox="1">
            <a:spLocks/>
          </p:cNvSpPr>
          <p:nvPr/>
        </p:nvSpPr>
        <p:spPr>
          <a:xfrm>
            <a:off x="5436096" y="1988840"/>
            <a:ext cx="1440160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tenths</a:t>
            </a:r>
            <a:endParaRPr kumimoji="0" lang="en-GB" sz="24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4" name="Title 1"/>
          <p:cNvSpPr txBox="1">
            <a:spLocks/>
          </p:cNvSpPr>
          <p:nvPr/>
        </p:nvSpPr>
        <p:spPr>
          <a:xfrm>
            <a:off x="5508104" y="2060848"/>
            <a:ext cx="1584176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5" name="Title 1"/>
          <p:cNvSpPr txBox="1">
            <a:spLocks/>
          </p:cNvSpPr>
          <p:nvPr/>
        </p:nvSpPr>
        <p:spPr>
          <a:xfrm>
            <a:off x="251520" y="4149080"/>
            <a:ext cx="2088232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6000" dirty="0" smtClean="0">
                <a:solidFill>
                  <a:srgbClr val="7030A0"/>
                </a:solidFill>
                <a:latin typeface="Arial" pitchFamily="34" charset="0"/>
                <a:ea typeface="+mj-ea"/>
                <a:cs typeface="Arial" pitchFamily="34" charset="0"/>
              </a:rPr>
              <a:t>18.43</a:t>
            </a:r>
            <a:endParaRPr kumimoji="0" lang="en-GB" sz="6000" b="0" i="0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1763688" y="4365104"/>
            <a:ext cx="0" cy="132600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itle 1"/>
          <p:cNvSpPr txBox="1">
            <a:spLocks/>
          </p:cNvSpPr>
          <p:nvPr/>
        </p:nvSpPr>
        <p:spPr>
          <a:xfrm>
            <a:off x="2771800" y="3356992"/>
            <a:ext cx="5976664" cy="28083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/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1) </a:t>
            </a: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The </a:t>
            </a:r>
            <a:r>
              <a:rPr lang="en-GB" sz="4000" dirty="0" smtClean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4</a:t>
            </a: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 is the</a:t>
            </a:r>
            <a:r>
              <a:rPr lang="en-GB" sz="4000" dirty="0" smtClean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 third </a:t>
            </a: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significant figure, draw a </a:t>
            </a:r>
            <a:r>
              <a:rPr lang="en-GB" sz="4000" dirty="0" smtClean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line on the right </a:t>
            </a: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of it</a:t>
            </a:r>
            <a:endParaRPr lang="en-GB" sz="4000" dirty="0" smtClean="0">
              <a:solidFill>
                <a:srgbClr val="FF000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GB" sz="4000" dirty="0" smtClean="0">
              <a:solidFill>
                <a:srgbClr val="FF00FF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2) Is the number on the right </a:t>
            </a:r>
          </a:p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    </a:t>
            </a:r>
            <a:r>
              <a:rPr lang="en-GB" sz="7700" dirty="0" smtClean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5 or bigger</a:t>
            </a: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?</a:t>
            </a:r>
          </a:p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GB" sz="4000" dirty="0" smtClean="0">
              <a:solidFill>
                <a:srgbClr val="FF00FF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3) </a:t>
            </a: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No, </a:t>
            </a: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so </a:t>
            </a:r>
            <a:r>
              <a:rPr lang="en-GB" sz="4000" dirty="0" smtClean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round </a:t>
            </a:r>
            <a:r>
              <a:rPr lang="en-GB" sz="4000" dirty="0" smtClean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down</a:t>
            </a:r>
            <a:endParaRPr lang="en-GB" sz="4000" dirty="0" smtClean="0">
              <a:solidFill>
                <a:srgbClr val="FF000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742950" marR="0" lvl="0" indent="-74295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GB" sz="40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 flipH="1">
            <a:off x="2195736" y="4941168"/>
            <a:ext cx="1008112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6084168" y="5733256"/>
            <a:ext cx="576064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6736289" y="5013176"/>
            <a:ext cx="2182009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GB" sz="8000" u="sng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18.4</a:t>
            </a:r>
            <a:endParaRPr lang="en-GB" sz="8000" u="sng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683568" y="2132856"/>
            <a:ext cx="50405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8</a:t>
            </a:r>
            <a:endParaRPr kumimoji="0" lang="en-GB" sz="40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 flipV="1">
            <a:off x="4860032" y="1772816"/>
            <a:ext cx="0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itle 1"/>
          <p:cNvSpPr txBox="1">
            <a:spLocks/>
          </p:cNvSpPr>
          <p:nvPr/>
        </p:nvSpPr>
        <p:spPr>
          <a:xfrm>
            <a:off x="4067944" y="2132856"/>
            <a:ext cx="1872208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decimal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point</a:t>
            </a:r>
          </a:p>
        </p:txBody>
      </p:sp>
      <p:cxnSp>
        <p:nvCxnSpPr>
          <p:cNvPr id="28" name="Straight Connector 27"/>
          <p:cNvCxnSpPr/>
          <p:nvPr/>
        </p:nvCxnSpPr>
        <p:spPr>
          <a:xfrm>
            <a:off x="611560" y="1700808"/>
            <a:ext cx="0" cy="15841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itle 1"/>
          <p:cNvSpPr txBox="1">
            <a:spLocks/>
          </p:cNvSpPr>
          <p:nvPr/>
        </p:nvSpPr>
        <p:spPr>
          <a:xfrm>
            <a:off x="683568" y="1628800"/>
            <a:ext cx="50405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U</a:t>
            </a:r>
          </a:p>
        </p:txBody>
      </p:sp>
      <p:sp>
        <p:nvSpPr>
          <p:cNvPr id="36" name="Title 1"/>
          <p:cNvSpPr txBox="1">
            <a:spLocks/>
          </p:cNvSpPr>
          <p:nvPr/>
        </p:nvSpPr>
        <p:spPr>
          <a:xfrm>
            <a:off x="0" y="2132856"/>
            <a:ext cx="50405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1</a:t>
            </a:r>
            <a:endParaRPr kumimoji="0" lang="en-GB" sz="40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8" name="Title 1"/>
          <p:cNvSpPr txBox="1">
            <a:spLocks/>
          </p:cNvSpPr>
          <p:nvPr/>
        </p:nvSpPr>
        <p:spPr>
          <a:xfrm>
            <a:off x="3419872" y="2204864"/>
            <a:ext cx="1872208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units</a:t>
            </a:r>
            <a:endParaRPr kumimoji="0" lang="en-GB" sz="20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40" name="Straight Arrow Connector 39"/>
          <p:cNvCxnSpPr/>
          <p:nvPr/>
        </p:nvCxnSpPr>
        <p:spPr>
          <a:xfrm flipV="1">
            <a:off x="3635896" y="1700808"/>
            <a:ext cx="360040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itle 1"/>
          <p:cNvSpPr txBox="1">
            <a:spLocks/>
          </p:cNvSpPr>
          <p:nvPr/>
        </p:nvSpPr>
        <p:spPr>
          <a:xfrm>
            <a:off x="1115616" y="1556792"/>
            <a:ext cx="288032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7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.</a:t>
            </a:r>
          </a:p>
        </p:txBody>
      </p:sp>
      <p:sp>
        <p:nvSpPr>
          <p:cNvPr id="35" name="Title 1"/>
          <p:cNvSpPr txBox="1">
            <a:spLocks/>
          </p:cNvSpPr>
          <p:nvPr/>
        </p:nvSpPr>
        <p:spPr>
          <a:xfrm>
            <a:off x="1115616" y="1916832"/>
            <a:ext cx="288032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7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.</a:t>
            </a:r>
          </a:p>
        </p:txBody>
      </p:sp>
      <p:cxnSp>
        <p:nvCxnSpPr>
          <p:cNvPr id="45" name="Straight Arrow Connector 44"/>
          <p:cNvCxnSpPr/>
          <p:nvPr/>
        </p:nvCxnSpPr>
        <p:spPr>
          <a:xfrm flipH="1" flipV="1">
            <a:off x="5868144" y="1700808"/>
            <a:ext cx="720080" cy="21602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itle 1"/>
          <p:cNvSpPr txBox="1">
            <a:spLocks/>
          </p:cNvSpPr>
          <p:nvPr/>
        </p:nvSpPr>
        <p:spPr>
          <a:xfrm>
            <a:off x="6516216" y="1628800"/>
            <a:ext cx="1584176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hundredths</a:t>
            </a:r>
            <a:endParaRPr kumimoji="0" lang="en-GB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42" name="Title 1"/>
          <p:cNvSpPr txBox="1">
            <a:spLocks/>
          </p:cNvSpPr>
          <p:nvPr/>
        </p:nvSpPr>
        <p:spPr>
          <a:xfrm>
            <a:off x="5004048" y="6223918"/>
            <a:ext cx="180020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Only 3 numbers</a:t>
            </a:r>
            <a: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1" name="Title 1"/>
          <p:cNvSpPr txBox="1">
            <a:spLocks/>
          </p:cNvSpPr>
          <p:nvPr/>
        </p:nvSpPr>
        <p:spPr>
          <a:xfrm>
            <a:off x="0" y="1628800"/>
            <a:ext cx="50405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T</a:t>
            </a:r>
            <a:endParaRPr kumimoji="0" lang="en-GB" sz="40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43" name="Title 1"/>
          <p:cNvSpPr txBox="1">
            <a:spLocks/>
          </p:cNvSpPr>
          <p:nvPr/>
        </p:nvSpPr>
        <p:spPr>
          <a:xfrm>
            <a:off x="2699792" y="1916832"/>
            <a:ext cx="1584176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tens</a:t>
            </a:r>
            <a:endParaRPr kumimoji="0" lang="en-GB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421</Words>
  <Application>Microsoft Office PowerPoint</Application>
  <PresentationFormat>On-screen Show (4:3)</PresentationFormat>
  <Paragraphs>177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Rounding</vt:lpstr>
      <vt:lpstr>Significant Figures 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Rounding</dc:title>
  <dc:creator>Paul Coffey</dc:creator>
  <cp:lastModifiedBy>Paul Coffey</cp:lastModifiedBy>
  <cp:revision>8</cp:revision>
  <dcterms:created xsi:type="dcterms:W3CDTF">2014-08-22T11:45:16Z</dcterms:created>
  <dcterms:modified xsi:type="dcterms:W3CDTF">2014-08-22T13:45:57Z</dcterms:modified>
</cp:coreProperties>
</file>